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300" r:id="rId10"/>
    <p:sldId id="301" r:id="rId11"/>
    <p:sldId id="295" r:id="rId12"/>
    <p:sldId id="296" r:id="rId13"/>
    <p:sldId id="265" r:id="rId14"/>
    <p:sldId id="266" r:id="rId15"/>
    <p:sldId id="267" r:id="rId16"/>
    <p:sldId id="268" r:id="rId17"/>
    <p:sldId id="270" r:id="rId18"/>
    <p:sldId id="271" r:id="rId19"/>
    <p:sldId id="297" r:id="rId20"/>
    <p:sldId id="273" r:id="rId21"/>
    <p:sldId id="275" r:id="rId22"/>
    <p:sldId id="277" r:id="rId23"/>
    <p:sldId id="298" r:id="rId24"/>
    <p:sldId id="278" r:id="rId25"/>
    <p:sldId id="279" r:id="rId26"/>
    <p:sldId id="280" r:id="rId27"/>
    <p:sldId id="299" r:id="rId28"/>
    <p:sldId id="282" r:id="rId29"/>
    <p:sldId id="283" r:id="rId30"/>
    <p:sldId id="284" r:id="rId31"/>
    <p:sldId id="306" r:id="rId32"/>
    <p:sldId id="287" r:id="rId33"/>
    <p:sldId id="289" r:id="rId34"/>
    <p:sldId id="291" r:id="rId35"/>
    <p:sldId id="292" r:id="rId36"/>
    <p:sldId id="303" r:id="rId37"/>
    <p:sldId id="304" r:id="rId38"/>
    <p:sldId id="293" r:id="rId39"/>
    <p:sldId id="294" r:id="rId40"/>
    <p:sldId id="302" r:id="rId41"/>
    <p:sldId id="30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63" autoAdjust="0"/>
  </p:normalViewPr>
  <p:slideViewPr>
    <p:cSldViewPr>
      <p:cViewPr varScale="1">
        <p:scale>
          <a:sx n="79" d="100"/>
          <a:sy n="79" d="100"/>
        </p:scale>
        <p:origin x="-13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4ABB4-AD80-4987-A01F-8697807E2AE6}" type="datetimeFigureOut">
              <a:rPr lang="en-US" smtClean="0"/>
              <a:pPr/>
              <a:t>10/10/2013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4D55-A41B-4CE3-B6EE-4FFB27030C7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52209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6C54AA-B66B-4924-B1EE-51865A1A3592}" type="slidenum">
              <a:rPr lang="en-US"/>
              <a:pPr/>
              <a:t>1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solidFill>
            <a:srgbClr val="FFFFFF"/>
          </a:solidFill>
          <a:ln w="12700" cap="flat"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67" tIns="46034" rIns="92067" bIns="46034"/>
          <a:lstStyle/>
          <a:p>
            <a:endParaRPr lang="en-ZA" noProof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4D55-A41B-4CE3-B6EE-4FFB27030C70}" type="slidenum">
              <a:rPr lang="en-ZA" smtClean="0"/>
              <a:pPr/>
              <a:t>8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4D55-A41B-4CE3-B6EE-4FFB27030C70}" type="slidenum">
              <a:rPr lang="en-ZA" smtClean="0"/>
              <a:pPr/>
              <a:t>18</a:t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4D55-A41B-4CE3-B6EE-4FFB27030C70}" type="slidenum">
              <a:rPr lang="en-ZA" smtClean="0"/>
              <a:pPr/>
              <a:t>19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B2C241D-48E3-43FD-9A38-6924C10926AE}" type="datetimeFigureOut">
              <a:rPr lang="en-US" smtClean="0"/>
              <a:pPr/>
              <a:t>10/10/2013</a:t>
            </a:fld>
            <a:endParaRPr lang="en-Z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Z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28C3E8-4672-4291-88FD-F39488A6E1D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241D-48E3-43FD-9A38-6924C10926AE}" type="datetimeFigureOut">
              <a:rPr lang="en-US" smtClean="0"/>
              <a:pPr/>
              <a:t>10/10/2013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C3E8-4672-4291-88FD-F39488A6E1D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241D-48E3-43FD-9A38-6924C10926AE}" type="datetimeFigureOut">
              <a:rPr lang="en-US" smtClean="0"/>
              <a:pPr/>
              <a:t>10/10/2013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C3E8-4672-4291-88FD-F39488A6E1D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2C241D-48E3-43FD-9A38-6924C10926AE}" type="datetimeFigureOut">
              <a:rPr lang="en-US" smtClean="0"/>
              <a:pPr/>
              <a:t>10/10/2013</a:t>
            </a:fld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28C3E8-4672-4291-88FD-F39488A6E1DB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B2C241D-48E3-43FD-9A38-6924C10926AE}" type="datetimeFigureOut">
              <a:rPr lang="en-US" smtClean="0"/>
              <a:pPr/>
              <a:t>10/10/2013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Z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28C3E8-4672-4291-88FD-F39488A6E1D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241D-48E3-43FD-9A38-6924C10926AE}" type="datetimeFigureOut">
              <a:rPr lang="en-US" smtClean="0"/>
              <a:pPr/>
              <a:t>10/10/2013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C3E8-4672-4291-88FD-F39488A6E1DB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241D-48E3-43FD-9A38-6924C10926AE}" type="datetimeFigureOut">
              <a:rPr lang="en-US" smtClean="0"/>
              <a:pPr/>
              <a:t>10/10/2013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C3E8-4672-4291-88FD-F39488A6E1DB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2C241D-48E3-43FD-9A38-6924C10926AE}" type="datetimeFigureOut">
              <a:rPr lang="en-US" smtClean="0"/>
              <a:pPr/>
              <a:t>10/10/2013</a:t>
            </a:fld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28C3E8-4672-4291-88FD-F39488A6E1DB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241D-48E3-43FD-9A38-6924C10926AE}" type="datetimeFigureOut">
              <a:rPr lang="en-US" smtClean="0"/>
              <a:pPr/>
              <a:t>10/10/2013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C3E8-4672-4291-88FD-F39488A6E1D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2C241D-48E3-43FD-9A38-6924C10926AE}" type="datetimeFigureOut">
              <a:rPr lang="en-US" smtClean="0"/>
              <a:pPr/>
              <a:t>10/10/2013</a:t>
            </a:fld>
            <a:endParaRPr lang="en-Z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28C3E8-4672-4291-88FD-F39488A6E1DB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2C241D-48E3-43FD-9A38-6924C10926AE}" type="datetimeFigureOut">
              <a:rPr lang="en-US" smtClean="0"/>
              <a:pPr/>
              <a:t>10/10/2013</a:t>
            </a:fld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28C3E8-4672-4291-88FD-F39488A6E1DB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B2C241D-48E3-43FD-9A38-6924C10926AE}" type="datetimeFigureOut">
              <a:rPr lang="en-US" smtClean="0"/>
              <a:pPr/>
              <a:t>10/10/2013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28C3E8-4672-4291-88FD-F39488A6E1DB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696913" y="742950"/>
            <a:ext cx="7772400" cy="490062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6000" dirty="0" smtClean="0"/>
              <a:t>The Physiology of Training: </a:t>
            </a:r>
            <a:br>
              <a:rPr lang="en-US" sz="6000" dirty="0" smtClean="0"/>
            </a:br>
            <a:r>
              <a:rPr lang="en-US" sz="6000" dirty="0" smtClean="0"/>
              <a:t>Effect on VO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 max, Performance, Homeostasis, and Strength</a:t>
            </a:r>
          </a:p>
        </p:txBody>
      </p:sp>
      <p:pic>
        <p:nvPicPr>
          <p:cNvPr id="180226" name="Picture 2" descr="http://www.google.co.za/url?source=imgres&amp;ct=img&amp;q=http://img.breakingmuscle.com/sites/default/files/imagecache/full_width/images/bydate/oct_15_2012_-_956am/shutterstock_108206234.jpg&amp;sa=X&amp;ei=2MVBUuCQO4LbswaM_YHoCA&amp;ved=0CAQQ8wc4BA&amp;usg=AFQjCNHt63fhYSZ4sSYsFB-Gwzeg5lDmL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929198"/>
            <a:ext cx="2286015" cy="17335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sz="3400" b="1" dirty="0">
                <a:solidFill>
                  <a:srgbClr val="FF0000"/>
                </a:solidFill>
                <a:sym typeface="Symbol" pitchFamily="18" charset="2"/>
              </a:rPr>
              <a:t>Because  venous pressure:</a:t>
            </a:r>
          </a:p>
          <a:p>
            <a:pPr marL="365760" lvl="1" indent="0">
              <a:buNone/>
            </a:pPr>
            <a:r>
              <a:rPr lang="en-US" sz="3400" dirty="0">
                <a:sym typeface="Symbol" pitchFamily="18" charset="2"/>
              </a:rPr>
              <a:t>   (</a:t>
            </a:r>
            <a:r>
              <a:rPr lang="en-US" sz="3400" dirty="0"/>
              <a:t>pressure exerted on the walls of the veins by the circulating blood)</a:t>
            </a:r>
            <a:r>
              <a:rPr lang="en-US" sz="3400" b="1" dirty="0">
                <a:solidFill>
                  <a:srgbClr val="FF0000"/>
                </a:solidFill>
                <a:sym typeface="Symbol" pitchFamily="18" charset="2"/>
              </a:rPr>
              <a:t/>
            </a:r>
            <a:br>
              <a:rPr lang="en-US" sz="3400" b="1" dirty="0">
                <a:solidFill>
                  <a:srgbClr val="FF0000"/>
                </a:solidFill>
                <a:sym typeface="Symbol" pitchFamily="18" charset="2"/>
              </a:rPr>
            </a:br>
            <a:endParaRPr lang="en-US" sz="3400" b="1" dirty="0">
              <a:solidFill>
                <a:srgbClr val="FF0000"/>
              </a:solidFill>
              <a:sym typeface="Symbol" pitchFamily="18" charset="2"/>
            </a:endParaRPr>
          </a:p>
          <a:p>
            <a:pPr lvl="2"/>
            <a:r>
              <a:rPr lang="en-US" sz="3400" b="1" dirty="0">
                <a:solidFill>
                  <a:srgbClr val="FF0000"/>
                </a:solidFill>
                <a:sym typeface="Symbol" pitchFamily="18" charset="2"/>
              </a:rPr>
              <a:t> Plasma volume  </a:t>
            </a:r>
            <a:r>
              <a:rPr lang="en-US" sz="3400" dirty="0">
                <a:sym typeface="Symbol" pitchFamily="18" charset="2"/>
              </a:rPr>
              <a:t>(</a:t>
            </a:r>
            <a:r>
              <a:rPr lang="en-US" sz="3400" dirty="0"/>
              <a:t>yellowish solution ±91% water &amp; other 9% </a:t>
            </a:r>
            <a:r>
              <a:rPr lang="en-US" sz="3400" dirty="0" smtClean="0"/>
              <a:t>= nutrients</a:t>
            </a:r>
            <a:r>
              <a:rPr lang="en-US" sz="3400" dirty="0"/>
              <a:t>: glucose, amino acids; sodium, potassium; antibodies)</a:t>
            </a:r>
            <a:br>
              <a:rPr lang="en-US" sz="3400" dirty="0"/>
            </a:br>
            <a:r>
              <a:rPr lang="en-US" sz="3400" dirty="0"/>
              <a:t/>
            </a:r>
            <a:br>
              <a:rPr lang="en-US" sz="3400" dirty="0"/>
            </a:br>
            <a:endParaRPr lang="en-US" sz="3400" dirty="0">
              <a:solidFill>
                <a:srgbClr val="FF0000"/>
              </a:solidFill>
              <a:sym typeface="Symbol" pitchFamily="18" charset="2"/>
            </a:endParaRPr>
          </a:p>
          <a:p>
            <a:pPr lvl="2"/>
            <a:r>
              <a:rPr lang="en-US" sz="3400" b="1" dirty="0">
                <a:solidFill>
                  <a:srgbClr val="FF0000"/>
                </a:solidFill>
                <a:sym typeface="Symbol" pitchFamily="18" charset="2"/>
              </a:rPr>
              <a:t> Venous return </a:t>
            </a:r>
            <a:r>
              <a:rPr lang="en-US" sz="3400" dirty="0">
                <a:sym typeface="Symbol" pitchFamily="18" charset="2"/>
              </a:rPr>
              <a:t>(</a:t>
            </a:r>
            <a:r>
              <a:rPr lang="en-US" sz="3400" dirty="0"/>
              <a:t>volume of blood flowing back to the heart through the veins.)</a:t>
            </a:r>
          </a:p>
          <a:p>
            <a:pPr marL="731520" lvl="2" indent="0">
              <a:buNone/>
            </a:pPr>
            <a:r>
              <a:rPr lang="en-US" sz="3400" b="1" dirty="0">
                <a:solidFill>
                  <a:srgbClr val="FF0000"/>
                </a:solidFill>
                <a:sym typeface="Symbol" pitchFamily="18" charset="2"/>
              </a:rPr>
              <a:t/>
            </a:r>
            <a:br>
              <a:rPr lang="en-US" sz="3400" b="1" dirty="0">
                <a:solidFill>
                  <a:srgbClr val="FF0000"/>
                </a:solidFill>
                <a:sym typeface="Symbol" pitchFamily="18" charset="2"/>
              </a:rPr>
            </a:br>
            <a:endParaRPr lang="en-US" sz="3400" b="1" dirty="0">
              <a:solidFill>
                <a:srgbClr val="FF0000"/>
              </a:solidFill>
              <a:sym typeface="Symbol" pitchFamily="18" charset="2"/>
            </a:endParaRPr>
          </a:p>
          <a:p>
            <a:pPr lvl="2"/>
            <a:r>
              <a:rPr lang="en-US" sz="3400" b="1" dirty="0">
                <a:solidFill>
                  <a:srgbClr val="FF0000"/>
                </a:solidFill>
                <a:sym typeface="Symbol" pitchFamily="18" charset="2"/>
              </a:rPr>
              <a:t> Ventricular volume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14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en-US" dirty="0" smtClean="0"/>
              <a:t>Increased VO</a:t>
            </a:r>
            <a:r>
              <a:rPr lang="en-US" baseline="-25000" dirty="0" smtClean="0"/>
              <a:t>2max </a:t>
            </a:r>
            <a:r>
              <a:rPr lang="en-US" dirty="0" smtClean="0"/>
              <a:t>With Training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124744"/>
            <a:ext cx="8229600" cy="5090338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400" b="1" u="sng" dirty="0" smtClean="0">
                <a:solidFill>
                  <a:srgbClr val="FF0000"/>
                </a:solidFill>
                <a:sym typeface="Symbol" pitchFamily="18" charset="2"/>
              </a:rPr>
              <a:t>2.  </a:t>
            </a:r>
            <a:r>
              <a:rPr lang="en-US" sz="2400" b="1" u="sng" dirty="0" err="1" smtClean="0">
                <a:solidFill>
                  <a:srgbClr val="FF0000"/>
                </a:solidFill>
                <a:sym typeface="Symbol" pitchFamily="18" charset="2"/>
              </a:rPr>
              <a:t>Afterload</a:t>
            </a:r>
            <a:r>
              <a:rPr lang="en-US" sz="2400" b="1" u="sng" dirty="0" smtClean="0">
                <a:solidFill>
                  <a:srgbClr val="FF0000"/>
                </a:solidFill>
                <a:sym typeface="Symbol" pitchFamily="18" charset="2"/>
              </a:rPr>
              <a:t> (TPR):</a:t>
            </a:r>
          </a:p>
          <a:p>
            <a:pPr lvl="1">
              <a:lnSpc>
                <a:spcPct val="120000"/>
              </a:lnSpc>
              <a:buNone/>
            </a:pPr>
            <a:r>
              <a:rPr lang="en-ZA" sz="2400" dirty="0" smtClean="0"/>
              <a:t>	Tension or stress developed in the wall of the left ventricle during ejection.</a:t>
            </a:r>
            <a:br>
              <a:rPr lang="en-ZA" sz="2400" dirty="0" smtClean="0"/>
            </a:br>
            <a:r>
              <a:rPr lang="en-ZA" sz="2400" dirty="0" smtClean="0"/>
              <a:t> </a:t>
            </a:r>
          </a:p>
          <a:p>
            <a:pPr lvl="1">
              <a:lnSpc>
                <a:spcPct val="120000"/>
              </a:lnSpc>
              <a:buFont typeface="Wingdings"/>
              <a:buChar char="à"/>
            </a:pPr>
            <a:r>
              <a:rPr lang="en-ZA" sz="2400" dirty="0" smtClean="0"/>
              <a:t>end load (pressure) against which the heart contracts to eject blood.</a:t>
            </a:r>
            <a:br>
              <a:rPr lang="en-ZA" sz="2400" dirty="0" smtClean="0"/>
            </a:br>
            <a:r>
              <a:rPr lang="en-ZA" sz="2400" dirty="0" smtClean="0"/>
              <a:t> </a:t>
            </a:r>
          </a:p>
          <a:p>
            <a:pPr lvl="1">
              <a:lnSpc>
                <a:spcPct val="120000"/>
              </a:lnSpc>
              <a:buFont typeface="Wingdings"/>
              <a:buChar char="à"/>
            </a:pPr>
            <a:r>
              <a:rPr lang="en-ZA" sz="2400" dirty="0" smtClean="0"/>
              <a:t>Afterload is broken into components:</a:t>
            </a:r>
            <a:br>
              <a:rPr lang="en-ZA" sz="2400" dirty="0" smtClean="0"/>
            </a:br>
            <a:r>
              <a:rPr lang="en-ZA" sz="2400" dirty="0" smtClean="0"/>
              <a:t>aortic pressure and/or the pressure the ventricle must overcome to eject blood</a:t>
            </a:r>
            <a:r>
              <a:rPr lang="en-ZA" sz="2000" dirty="0" smtClean="0"/>
              <a:t>. </a:t>
            </a:r>
            <a:br>
              <a:rPr lang="en-ZA" sz="2000" dirty="0" smtClean="0"/>
            </a:br>
            <a:endParaRPr lang="en-US" sz="2000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7467600" cy="1143000"/>
          </a:xfrm>
        </p:spPr>
        <p:txBody>
          <a:bodyPr/>
          <a:lstStyle/>
          <a:p>
            <a:r>
              <a:rPr lang="en-US" dirty="0" smtClean="0"/>
              <a:t>Increased VO</a:t>
            </a:r>
            <a:r>
              <a:rPr lang="en-US" baseline="-25000" dirty="0" smtClean="0"/>
              <a:t>2max </a:t>
            </a:r>
            <a:r>
              <a:rPr lang="en-US" dirty="0" smtClean="0"/>
              <a:t>With Training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108520" y="1340768"/>
            <a:ext cx="8496944" cy="5089776"/>
          </a:xfrm>
        </p:spPr>
        <p:txBody>
          <a:bodyPr/>
          <a:lstStyle/>
          <a:p>
            <a:pPr marL="731520" lvl="2" indent="0">
              <a:buNone/>
            </a:pPr>
            <a:r>
              <a:rPr lang="en-US" sz="2800" b="1" dirty="0" smtClean="0">
                <a:solidFill>
                  <a:srgbClr val="FF0000"/>
                </a:solidFill>
                <a:sym typeface="Symbol" pitchFamily="18" charset="2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sym typeface="Symbol" pitchFamily="18" charset="2"/>
              </a:rPr>
            </a:br>
            <a:r>
              <a:rPr lang="en-US" sz="2800" b="1" u="sng" dirty="0" smtClean="0">
                <a:solidFill>
                  <a:srgbClr val="FF0000"/>
                </a:solidFill>
                <a:sym typeface="Symbol" pitchFamily="18" charset="2"/>
              </a:rPr>
              <a:t>2.  Afterload (TPR): </a:t>
            </a:r>
            <a:r>
              <a:rPr lang="en-US" sz="2800" b="1" dirty="0" smtClean="0">
                <a:solidFill>
                  <a:srgbClr val="FF0000"/>
                </a:solidFill>
                <a:sym typeface="Symbol" pitchFamily="18" charset="2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sym typeface="Symbol" pitchFamily="18" charset="2"/>
              </a:rPr>
            </a:br>
            <a:endParaRPr lang="en-US" sz="2800" b="1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2">
              <a:buNone/>
            </a:pPr>
            <a:r>
              <a:rPr lang="en-US" sz="2800" b="1" dirty="0" smtClean="0">
                <a:solidFill>
                  <a:srgbClr val="FF0000"/>
                </a:solidFill>
                <a:sym typeface="Symbol" pitchFamily="18" charset="2"/>
              </a:rPr>
              <a:t> Arterial constriction</a:t>
            </a:r>
          </a:p>
          <a:p>
            <a:pPr lvl="2">
              <a:buNone/>
            </a:pPr>
            <a:r>
              <a:rPr lang="en-US" sz="2800" b="1" dirty="0" smtClean="0">
                <a:solidFill>
                  <a:srgbClr val="FF0000"/>
                </a:solidFill>
                <a:sym typeface="Symbol" pitchFamily="18" charset="2"/>
              </a:rPr>
              <a:t> Maximal muscle blood flow with no change in mean arterial pressure</a:t>
            </a:r>
          </a:p>
          <a:p>
            <a:pPr marL="731520" lvl="2" indent="0">
              <a:buNone/>
            </a:pPr>
            <a:r>
              <a:rPr lang="en-US" sz="2800" dirty="0" smtClean="0">
                <a:sym typeface="Symbol" pitchFamily="18" charset="2"/>
              </a:rPr>
              <a:t/>
            </a:r>
            <a:br>
              <a:rPr lang="en-US" sz="2800" dirty="0" smtClean="0">
                <a:sym typeface="Symbol" pitchFamily="18" charset="2"/>
              </a:rPr>
            </a:br>
            <a:endParaRPr lang="en-US" sz="2800" dirty="0" smtClean="0">
              <a:sym typeface="Symbol" pitchFamily="18" charset="2"/>
            </a:endParaRPr>
          </a:p>
          <a:p>
            <a:pPr lvl="1">
              <a:buNone/>
            </a:pPr>
            <a:r>
              <a:rPr lang="en-US" sz="2800" b="1" dirty="0">
                <a:solidFill>
                  <a:srgbClr val="FF0000"/>
                </a:solidFill>
                <a:sym typeface="Symbol" pitchFamily="18" charset="2"/>
              </a:rPr>
              <a:t>	</a:t>
            </a:r>
            <a:r>
              <a:rPr lang="en-US" sz="2800" b="1" u="sng" dirty="0" smtClean="0">
                <a:solidFill>
                  <a:srgbClr val="FF0000"/>
                </a:solidFill>
                <a:sym typeface="Symbol" pitchFamily="18" charset="2"/>
              </a:rPr>
              <a:t>3.  Contractility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5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7467600" cy="928670"/>
          </a:xfrm>
        </p:spPr>
        <p:txBody>
          <a:bodyPr/>
          <a:lstStyle/>
          <a:p>
            <a:pPr eaLnBrk="1" hangingPunct="1"/>
            <a:r>
              <a:rPr lang="en-US" dirty="0" smtClean="0"/>
              <a:t>Factors Increasing Stroke Volume</a:t>
            </a:r>
          </a:p>
        </p:txBody>
      </p:sp>
      <p:pic>
        <p:nvPicPr>
          <p:cNvPr id="21509" name="Picture 7" descr="FIG13-~2"/>
          <p:cNvPicPr>
            <a:picLocks noChangeAspect="1" noChangeArrowheads="1"/>
          </p:cNvPicPr>
          <p:nvPr/>
        </p:nvPicPr>
        <p:blipFill>
          <a:blip r:embed="rId2"/>
          <a:srcRect b="4205"/>
          <a:stretch>
            <a:fillRect/>
          </a:stretch>
        </p:blipFill>
        <p:spPr bwMode="auto">
          <a:xfrm>
            <a:off x="1000100" y="1214422"/>
            <a:ext cx="6680226" cy="5050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6"/>
          <p:cNvSpPr>
            <a:spLocks noGrp="1" noChangeArrowheads="1"/>
          </p:cNvSpPr>
          <p:nvPr>
            <p:ph type="title"/>
          </p:nvPr>
        </p:nvSpPr>
        <p:spPr>
          <a:xfrm>
            <a:off x="755576" y="-315416"/>
            <a:ext cx="7467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Increased VO</a:t>
            </a:r>
            <a:r>
              <a:rPr lang="en-US" baseline="-25000" dirty="0" smtClean="0"/>
              <a:t>2max </a:t>
            </a:r>
            <a:r>
              <a:rPr lang="en-US" dirty="0" smtClean="0"/>
              <a:t>With Training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980728"/>
            <a:ext cx="8229600" cy="552010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4. a-vO</a:t>
            </a:r>
            <a:r>
              <a:rPr lang="en-US" b="1" u="sng" baseline="-25000" dirty="0" smtClean="0">
                <a:solidFill>
                  <a:srgbClr val="FF0000"/>
                </a:solidFill>
              </a:rPr>
              <a:t>2max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 Muscle blood flow =   O2 to active muscles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Therefore  SNS vasoconstriction </a:t>
            </a:r>
          </a:p>
          <a:p>
            <a:pPr lvl="1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[= vasodilation to  blood flow to muscles]</a:t>
            </a:r>
            <a:br>
              <a:rPr lang="en-US" dirty="0" smtClean="0">
                <a:solidFill>
                  <a:srgbClr val="FF0000"/>
                </a:solidFill>
                <a:sym typeface="Symbol" pitchFamily="18" charset="2"/>
              </a:rPr>
            </a:b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/>
            </a:r>
            <a:br>
              <a:rPr lang="en-US" dirty="0" smtClean="0">
                <a:solidFill>
                  <a:srgbClr val="FF0000"/>
                </a:solidFill>
                <a:sym typeface="Symbol" pitchFamily="18" charset="2"/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  <a:sym typeface="Symbol" pitchFamily="18" charset="2"/>
              </a:rPr>
              <a:t>mproved ability of the muscle to extract oxygen from the blood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/>
            </a:r>
            <a:br>
              <a:rPr lang="en-US" dirty="0" smtClean="0">
                <a:solidFill>
                  <a:srgbClr val="FF0000"/>
                </a:solidFill>
                <a:sym typeface="Symbol" pitchFamily="18" charset="2"/>
              </a:rPr>
            </a:br>
            <a:endParaRPr lang="en-US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2" eaLnBrk="1" hangingPunct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 Capillary density</a:t>
            </a:r>
          </a:p>
          <a:p>
            <a:pPr lvl="2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 </a:t>
            </a:r>
            <a:r>
              <a:rPr lang="en-US" dirty="0" err="1" smtClean="0">
                <a:solidFill>
                  <a:srgbClr val="FF0000"/>
                </a:solidFill>
                <a:sym typeface="Symbol" pitchFamily="18" charset="2"/>
              </a:rPr>
              <a:t>Mitochondial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 number (therefore  ATP produced)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eaLnBrk="1" hangingPunct="1"/>
            <a:r>
              <a:rPr lang="en-US" dirty="0" smtClean="0"/>
              <a:t>Factors Causing Increased VO</a:t>
            </a:r>
            <a:r>
              <a:rPr lang="en-US" baseline="-25000" dirty="0" smtClean="0"/>
              <a:t>2max</a:t>
            </a:r>
            <a:endParaRPr lang="en-US" dirty="0" smtClean="0"/>
          </a:p>
        </p:txBody>
      </p:sp>
      <p:pic>
        <p:nvPicPr>
          <p:cNvPr id="23557" name="Picture 8" descr="FIG13-~3"/>
          <p:cNvPicPr>
            <a:picLocks noChangeAspect="1" noChangeArrowheads="1"/>
          </p:cNvPicPr>
          <p:nvPr/>
        </p:nvPicPr>
        <p:blipFill>
          <a:blip r:embed="rId2"/>
          <a:srcRect b="2526"/>
          <a:stretch>
            <a:fillRect/>
          </a:stretch>
        </p:blipFill>
        <p:spPr bwMode="auto">
          <a:xfrm>
            <a:off x="1500166" y="1214421"/>
            <a:ext cx="6286544" cy="544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0"/>
          <p:cNvSpPr>
            <a:spLocks noGrp="1" noChangeArrowheads="1"/>
          </p:cNvSpPr>
          <p:nvPr>
            <p:ph type="title"/>
          </p:nvPr>
        </p:nvSpPr>
        <p:spPr>
          <a:xfrm>
            <a:off x="467544" y="-243408"/>
            <a:ext cx="7467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Detraining and VO</a:t>
            </a:r>
            <a:r>
              <a:rPr lang="en-US" baseline="-25000" dirty="0" smtClean="0"/>
              <a:t>2max</a:t>
            </a:r>
            <a:endParaRPr lang="en-US" dirty="0" smtClean="0"/>
          </a:p>
        </p:txBody>
      </p:sp>
      <p:sp>
        <p:nvSpPr>
          <p:cNvPr id="24580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457200" y="1052736"/>
            <a:ext cx="8229600" cy="5519536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Decrease in VO</a:t>
            </a:r>
            <a:r>
              <a:rPr lang="en-US" baseline="-25000" dirty="0" smtClean="0"/>
              <a:t>2max</a:t>
            </a:r>
            <a:r>
              <a:rPr lang="en-US" dirty="0" smtClean="0"/>
              <a:t> with stopping</a:t>
            </a:r>
          </a:p>
          <a:p>
            <a:pPr eaLnBrk="1" hangingPunct="1">
              <a:buNone/>
            </a:pPr>
            <a:r>
              <a:rPr lang="en-US" dirty="0" smtClean="0"/>
              <a:t>	training</a:t>
            </a:r>
            <a:br>
              <a:rPr lang="en-US" dirty="0" smtClean="0"/>
            </a:br>
            <a:endParaRPr lang="en-US" dirty="0" smtClean="0"/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 </a:t>
            </a:r>
            <a:r>
              <a:rPr lang="en-US" dirty="0" err="1" smtClean="0">
                <a:sym typeface="Symbol" pitchFamily="18" charset="2"/>
              </a:rPr>
              <a:t>SVmax</a:t>
            </a:r>
            <a:endParaRPr lang="en-US" dirty="0" smtClean="0">
              <a:sym typeface="Symbol" pitchFamily="18" charset="2"/>
            </a:endParaRPr>
          </a:p>
          <a:p>
            <a:pPr lvl="2" eaLnBrk="1" hangingPunct="1"/>
            <a:r>
              <a:rPr lang="en-US" dirty="0" smtClean="0">
                <a:sym typeface="Symbol" pitchFamily="18" charset="2"/>
              </a:rPr>
              <a:t>Rapid loss of plasma volume</a:t>
            </a:r>
            <a:br>
              <a:rPr lang="en-US" dirty="0" smtClean="0">
                <a:sym typeface="Symbol" pitchFamily="18" charset="2"/>
              </a:rPr>
            </a:br>
            <a:endParaRPr lang="en-US" dirty="0" smtClean="0">
              <a:sym typeface="Symbol" pitchFamily="18" charset="2"/>
            </a:endParaRP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 Maximal a-vO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difference</a:t>
            </a:r>
          </a:p>
          <a:p>
            <a:pPr lvl="2" eaLnBrk="1" hangingPunct="1"/>
            <a:r>
              <a:rPr lang="en-US" dirty="0" smtClean="0">
                <a:sym typeface="Symbol" pitchFamily="18" charset="2"/>
              </a:rPr>
              <a:t> Mitochondria</a:t>
            </a:r>
          </a:p>
          <a:p>
            <a:pPr lvl="2" eaLnBrk="1" hangingPunct="1"/>
            <a:r>
              <a:rPr lang="en-US" dirty="0" smtClean="0">
                <a:sym typeface="Symbol" pitchFamily="18" charset="2"/>
              </a:rPr>
              <a:t> Oxidative capacity of muscle (ability to produce ATP)</a:t>
            </a:r>
            <a:br>
              <a:rPr lang="en-US" dirty="0" smtClean="0">
                <a:sym typeface="Symbol" pitchFamily="18" charset="2"/>
              </a:rPr>
            </a:br>
            <a:endParaRPr lang="en-US" dirty="0" smtClean="0">
              <a:sym typeface="Symbol" pitchFamily="18" charset="2"/>
            </a:endParaRPr>
          </a:p>
          <a:p>
            <a:pPr lvl="3" eaLnBrk="1" hangingPunct="1"/>
            <a:r>
              <a:rPr lang="en-US" dirty="0" smtClean="0">
                <a:sym typeface="Symbol" pitchFamily="18" charset="2"/>
              </a:rPr>
              <a:t> Type </a:t>
            </a:r>
            <a:r>
              <a:rPr lang="en-US" dirty="0" err="1" smtClean="0">
                <a:sym typeface="Symbol" pitchFamily="18" charset="2"/>
              </a:rPr>
              <a:t>IIa</a:t>
            </a:r>
            <a:r>
              <a:rPr lang="en-US" dirty="0" smtClean="0">
                <a:sym typeface="Symbol" pitchFamily="18" charset="2"/>
              </a:rPr>
              <a:t> fibers [red </a:t>
            </a:r>
            <a:r>
              <a:rPr lang="en-US" dirty="0" smtClean="0">
                <a:sym typeface="Wingdings" pitchFamily="2" charset="2"/>
              </a:rPr>
              <a:t> myoglobin] </a:t>
            </a:r>
          </a:p>
          <a:p>
            <a:pPr lvl="3" eaLnBrk="1" hangingPunct="1">
              <a:buNone/>
            </a:pPr>
            <a:r>
              <a:rPr lang="en-US" dirty="0" smtClean="0">
                <a:sym typeface="Wingdings" pitchFamily="2" charset="2"/>
              </a:rPr>
              <a:t>			         [long term anaerobic  slow fatigue]</a:t>
            </a:r>
            <a:endParaRPr lang="en-US" dirty="0" smtClean="0">
              <a:sym typeface="Symbol" pitchFamily="18" charset="2"/>
            </a:endParaRPr>
          </a:p>
          <a:p>
            <a:pPr lvl="3" eaLnBrk="1" hangingPunct="1"/>
            <a:r>
              <a:rPr lang="en-US" dirty="0" smtClean="0">
                <a:sym typeface="Symbol" pitchFamily="18" charset="2"/>
              </a:rPr>
              <a:t> type </a:t>
            </a:r>
            <a:r>
              <a:rPr lang="en-US" dirty="0" err="1" smtClean="0">
                <a:sym typeface="Symbol" pitchFamily="18" charset="2"/>
              </a:rPr>
              <a:t>IIx</a:t>
            </a:r>
            <a:r>
              <a:rPr lang="en-US" dirty="0" smtClean="0">
                <a:sym typeface="Symbol" pitchFamily="18" charset="2"/>
              </a:rPr>
              <a:t> fibers [white </a:t>
            </a:r>
            <a:r>
              <a:rPr lang="en-US" dirty="0" smtClean="0">
                <a:sym typeface="Wingdings" pitchFamily="2" charset="2"/>
              </a:rPr>
              <a:t> no myoglobin]</a:t>
            </a:r>
          </a:p>
          <a:p>
            <a:pPr lvl="3" eaLnBrk="1" hangingPunct="1">
              <a:buNone/>
            </a:pPr>
            <a:r>
              <a:rPr lang="en-US" dirty="0" smtClean="0">
                <a:sym typeface="Wingdings" pitchFamily="2" charset="2"/>
              </a:rPr>
              <a:t>			        [short term aerobic  quicker to fatigue]</a:t>
            </a:r>
            <a:endParaRPr lang="en-US" dirty="0" smtClean="0">
              <a:sym typeface="Symbol" pitchFamily="18" charset="2"/>
            </a:endParaRPr>
          </a:p>
          <a:p>
            <a:pPr lvl="3" eaLnBrk="1" hangingPunct="1"/>
            <a:endParaRPr lang="en-US" dirty="0" smtClean="0">
              <a:sym typeface="Symbol" pitchFamily="18" charset="2"/>
            </a:endParaRPr>
          </a:p>
          <a:p>
            <a:pPr lvl="2" eaLnBrk="1" hangingPunct="1"/>
            <a:endParaRPr lang="en-US" dirty="0" smtClean="0">
              <a:sym typeface="Symbol" pitchFamily="18" charset="2"/>
            </a:endParaRPr>
          </a:p>
          <a:p>
            <a:pPr lvl="1" eaLnBrk="1" hangingPunct="1"/>
            <a:endParaRPr lang="en-US" dirty="0" smtClean="0"/>
          </a:p>
        </p:txBody>
      </p:sp>
      <p:pic>
        <p:nvPicPr>
          <p:cNvPr id="164866" name="Picture 2" descr="http://www.google.co.za/url?source=imgres&amp;ct=img&amp;q=http://3.bp.blogspot.com/_wf2ydGfiAiI/TS4rnnN5WHI/AAAAAAAAAEU/w3-3vzRYE7w/s1600/athletes_gain_weight.jpg&amp;sa=X&amp;ei=1cdBUp2NEIrI4ASLmYH4Ag&amp;ved=0CAQQ8wc4Cg&amp;usg=AFQjCNEZED6NwGpsibY-Hiv_wCaUUfOBX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71480"/>
            <a:ext cx="2487599" cy="25168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Effects of Endurance Training on Performance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Maintenance of homeostasis:</a:t>
            </a:r>
            <a:br>
              <a:rPr lang="en-US" dirty="0" smtClean="0"/>
            </a:br>
            <a:endParaRPr lang="en-US" dirty="0" smtClean="0"/>
          </a:p>
          <a:p>
            <a:pPr lvl="1" eaLnBrk="1" hangingPunct="1"/>
            <a:r>
              <a:rPr lang="en-US" dirty="0" smtClean="0"/>
              <a:t>More rapid transition from rest to steady-state</a:t>
            </a:r>
          </a:p>
          <a:p>
            <a:pPr lvl="1" eaLnBrk="1" hangingPunct="1"/>
            <a:r>
              <a:rPr lang="en-US" dirty="0" smtClean="0"/>
              <a:t>Reduced reliance on glycogen stores</a:t>
            </a:r>
          </a:p>
          <a:p>
            <a:pPr lvl="1" eaLnBrk="1" hangingPunct="1"/>
            <a:r>
              <a:rPr lang="en-US" dirty="0" smtClean="0"/>
              <a:t>Cardiovascular and thermoregulatory adaptations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Neural and hormonal adaptations:</a:t>
            </a:r>
            <a:br>
              <a:rPr lang="en-US" dirty="0" smtClean="0"/>
            </a:br>
            <a:endParaRPr lang="en-US" dirty="0" smtClean="0"/>
          </a:p>
          <a:p>
            <a:pPr lvl="1" eaLnBrk="1" hangingPunct="1"/>
            <a:r>
              <a:rPr lang="en-US" dirty="0" smtClean="0"/>
              <a:t>Initial changes in  performance </a:t>
            </a:r>
          </a:p>
          <a:p>
            <a:pPr lvl="1" eaLnBrk="1" hangingPunct="1"/>
            <a:r>
              <a:rPr lang="en-US" dirty="0" smtClean="0"/>
              <a:t>Improved neural drive, improved recruitment patterns</a:t>
            </a:r>
          </a:p>
          <a:p>
            <a:pPr lvl="1"/>
            <a:r>
              <a:rPr lang="en-US" dirty="0" smtClean="0"/>
              <a:t>Improved hormone synthesis, </a:t>
            </a:r>
            <a:r>
              <a:rPr lang="en-US" dirty="0" smtClean="0">
                <a:sym typeface="Symbol" pitchFamily="18" charset="2"/>
              </a:rPr>
              <a:t> hormone receptors in tissue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Structural and biochemical changes in muscle:</a:t>
            </a:r>
            <a:br>
              <a:rPr lang="en-US" dirty="0" smtClean="0"/>
            </a:br>
            <a:endParaRPr lang="en-US" dirty="0" smtClean="0"/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 </a:t>
            </a:r>
            <a:r>
              <a:rPr lang="en-US" dirty="0" smtClean="0"/>
              <a:t>Mitochondrial number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 Capillary density</a:t>
            </a:r>
          </a:p>
          <a:p>
            <a:pPr lvl="1" eaLnBrk="1" hangingPunct="1"/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Structural and Biochemical Adaptations to Endurance Training</a:t>
            </a:r>
          </a:p>
        </p:txBody>
      </p:sp>
      <p:sp>
        <p:nvSpPr>
          <p:cNvPr id="27652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500034" y="1785926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>
                <a:sym typeface="Symbol" pitchFamily="18" charset="2"/>
              </a:rPr>
              <a:t> </a:t>
            </a:r>
            <a:r>
              <a:rPr lang="en-US" sz="2600" dirty="0" smtClean="0"/>
              <a:t>capillary density</a:t>
            </a:r>
            <a:br>
              <a:rPr lang="en-US" sz="2600" dirty="0" smtClean="0"/>
            </a:br>
            <a:endParaRPr lang="en-US" sz="2600" dirty="0" smtClean="0"/>
          </a:p>
          <a:p>
            <a:r>
              <a:rPr lang="en-US" sz="2800" dirty="0">
                <a:sym typeface="Symbol" pitchFamily="18" charset="2"/>
              </a:rPr>
              <a:t> </a:t>
            </a:r>
            <a:r>
              <a:rPr lang="en-US" sz="2600" dirty="0" smtClean="0"/>
              <a:t>number of mitochondria</a:t>
            </a:r>
            <a:r>
              <a:rPr lang="en-US" sz="2600" dirty="0" smtClean="0">
                <a:sym typeface="Symbol" pitchFamily="18" charset="2"/>
              </a:rPr>
              <a:t></a:t>
            </a:r>
            <a:br>
              <a:rPr lang="en-US" sz="2600" dirty="0" smtClean="0">
                <a:sym typeface="Symbol" pitchFamily="18" charset="2"/>
              </a:rPr>
            </a:br>
            <a:endParaRPr lang="en-US" sz="2600" dirty="0" smtClean="0">
              <a:sym typeface="Symbol" pitchFamily="18" charset="2"/>
            </a:endParaRPr>
          </a:p>
          <a:p>
            <a:r>
              <a:rPr lang="en-US" sz="2800" dirty="0">
                <a:sym typeface="Symbol" pitchFamily="18" charset="2"/>
              </a:rPr>
              <a:t> </a:t>
            </a:r>
            <a:r>
              <a:rPr lang="en-US" sz="2600" dirty="0" smtClean="0"/>
              <a:t>in oxidative enzymes</a:t>
            </a:r>
          </a:p>
          <a:p>
            <a:pPr>
              <a:buNone/>
            </a:pPr>
            <a:r>
              <a:rPr lang="en-US" sz="2600" dirty="0" smtClean="0"/>
              <a:t>    (</a:t>
            </a:r>
            <a:r>
              <a:rPr lang="en-US" sz="2600" dirty="0" smtClean="0">
                <a:sym typeface="Symbol" pitchFamily="18" charset="2"/>
              </a:rPr>
              <a:t> catalysts in reactions that produce ATP):</a:t>
            </a:r>
            <a:br>
              <a:rPr lang="en-US" sz="2600" dirty="0" smtClean="0">
                <a:sym typeface="Symbol" pitchFamily="18" charset="2"/>
              </a:rPr>
            </a:br>
            <a:endParaRPr lang="en-US" sz="2600" dirty="0" smtClean="0"/>
          </a:p>
          <a:p>
            <a:pPr lvl="1" eaLnBrk="1" hangingPunct="1"/>
            <a:r>
              <a:rPr lang="en-US" sz="2600" dirty="0" smtClean="0"/>
              <a:t>Krebs cycle (citrate </a:t>
            </a:r>
            <a:r>
              <a:rPr lang="en-US" sz="2600" dirty="0" err="1" smtClean="0"/>
              <a:t>synthase</a:t>
            </a:r>
            <a:r>
              <a:rPr lang="en-US" sz="2600" dirty="0" smtClean="0"/>
              <a:t>)</a:t>
            </a:r>
          </a:p>
          <a:p>
            <a:pPr lvl="1" eaLnBrk="1" hangingPunct="1"/>
            <a:r>
              <a:rPr lang="en-US" sz="2600" dirty="0" smtClean="0">
                <a:sym typeface="Symbol" pitchFamily="18" charset="2"/>
              </a:rPr>
              <a:t>Fatty acid cycle</a:t>
            </a:r>
          </a:p>
          <a:p>
            <a:pPr lvl="1" eaLnBrk="1" hangingPunct="1"/>
            <a:r>
              <a:rPr lang="en-US" sz="2600" dirty="0" smtClean="0">
                <a:sym typeface="Symbol" pitchFamily="18" charset="2"/>
              </a:rPr>
              <a:t>Electron transport chain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Structural and Biochemical Adaptations to Endurance Training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Increased NADH shuttling system (</a:t>
            </a:r>
            <a:r>
              <a:rPr lang="en-US" dirty="0" err="1" smtClean="0"/>
              <a:t>glycolysis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NADH from cytoplasm to mitochondria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Change in type of LDH (lactate dehydrogenase):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 smtClean="0"/>
          </a:p>
          <a:p>
            <a:pPr>
              <a:buFont typeface="Wingdings" pitchFamily="2" charset="2"/>
              <a:buChar char="v"/>
            </a:pPr>
            <a:r>
              <a:rPr lang="en-ZA" dirty="0" smtClean="0"/>
              <a:t>LDH catalyses </a:t>
            </a:r>
            <a:r>
              <a:rPr lang="en-ZA" dirty="0"/>
              <a:t>oxidation </a:t>
            </a:r>
            <a:r>
              <a:rPr lang="en-ZA" dirty="0" smtClean="0"/>
              <a:t>of lactate to pyruvate &amp; predominates in slow-twitch muscle fibres. </a:t>
            </a:r>
          </a:p>
          <a:p>
            <a:pPr>
              <a:buFont typeface="Wingdings" pitchFamily="2" charset="2"/>
              <a:buChar char="v"/>
            </a:pPr>
            <a:endParaRPr lang="en-ZA" dirty="0" smtClean="0"/>
          </a:p>
          <a:p>
            <a:pPr>
              <a:buFont typeface="Wingdings" pitchFamily="2" charset="2"/>
              <a:buChar char="v"/>
            </a:pPr>
            <a:r>
              <a:rPr lang="en-ZA" dirty="0"/>
              <a:t>E</a:t>
            </a:r>
            <a:r>
              <a:rPr lang="en-ZA" dirty="0" smtClean="0"/>
              <a:t>ndurance training </a:t>
            </a:r>
            <a:r>
              <a:rPr lang="en-ZA" dirty="0" smtClean="0">
                <a:sym typeface="Wingdings" pitchFamily="2" charset="2"/>
              </a:rPr>
              <a:t></a:t>
            </a:r>
            <a:r>
              <a:rPr lang="en-ZA" dirty="0" smtClean="0"/>
              <a:t> activity </a:t>
            </a:r>
            <a:r>
              <a:rPr lang="en-ZA" dirty="0"/>
              <a:t>of </a:t>
            </a:r>
            <a:r>
              <a:rPr lang="en-ZA" dirty="0" smtClean="0"/>
              <a:t>LDH </a:t>
            </a:r>
            <a:r>
              <a:rPr lang="en-ZA" dirty="0"/>
              <a:t>increases in slow-twitch </a:t>
            </a:r>
            <a:r>
              <a:rPr lang="en-ZA" dirty="0" smtClean="0"/>
              <a:t>fibres = improved </a:t>
            </a:r>
            <a:r>
              <a:rPr lang="en-ZA" dirty="0"/>
              <a:t>the ability of muscles to oxidize lactate. </a:t>
            </a:r>
            <a:r>
              <a:rPr lang="en-ZA" dirty="0" smtClean="0"/>
              <a:t/>
            </a:r>
            <a:br>
              <a:rPr lang="en-ZA" dirty="0" smtClean="0"/>
            </a:br>
            <a:endParaRPr lang="en-US" dirty="0" smtClean="0"/>
          </a:p>
          <a:p>
            <a:endParaRPr lang="en-Z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Exercise: A Challenge to Homeostasis</a:t>
            </a:r>
          </a:p>
        </p:txBody>
      </p:sp>
      <p:pic>
        <p:nvPicPr>
          <p:cNvPr id="14341" name="Picture 11" descr="FIG13-~1"/>
          <p:cNvPicPr>
            <a:picLocks noChangeAspect="1" noChangeArrowheads="1"/>
          </p:cNvPicPr>
          <p:nvPr/>
        </p:nvPicPr>
        <p:blipFill>
          <a:blip r:embed="rId2"/>
          <a:srcRect b="7093"/>
          <a:stretch>
            <a:fillRect/>
          </a:stretch>
        </p:blipFill>
        <p:spPr bwMode="auto">
          <a:xfrm>
            <a:off x="214282" y="1428736"/>
            <a:ext cx="8713853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7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Time Course of Training/Detraining Mitochondrial Changes</a:t>
            </a:r>
          </a:p>
        </p:txBody>
      </p:sp>
      <p:sp>
        <p:nvSpPr>
          <p:cNvPr id="29700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428596" y="1628800"/>
            <a:ext cx="8229600" cy="475452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Training</a:t>
            </a:r>
          </a:p>
          <a:p>
            <a:pPr lvl="1" eaLnBrk="1" hangingPunct="1"/>
            <a:r>
              <a:rPr lang="en-US" dirty="0" smtClean="0"/>
              <a:t>Mitochondria double with 5 weeks of training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Detraining</a:t>
            </a:r>
          </a:p>
          <a:p>
            <a:pPr lvl="1" eaLnBrk="1" hangingPunct="1"/>
            <a:r>
              <a:rPr lang="en-US" dirty="0" smtClean="0"/>
              <a:t>±50% of the increase in mitochondrial content lost after 1 week of detraining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All of the adaptations lost after 5weeks of detraining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4 weeks of retraining to regain the adaptations lost in the first week of detraining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7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Effect of Intensity and Duration on Mitochondrial Adaptations</a:t>
            </a:r>
          </a:p>
        </p:txBody>
      </p:sp>
      <p:sp>
        <p:nvSpPr>
          <p:cNvPr id="31748" name="Rectangle 8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Citrate </a:t>
            </a:r>
            <a:r>
              <a:rPr lang="en-US" dirty="0"/>
              <a:t>S</a:t>
            </a:r>
            <a:r>
              <a:rPr lang="en-US" dirty="0" smtClean="0"/>
              <a:t>ynthase (CS)</a:t>
            </a:r>
          </a:p>
          <a:p>
            <a:pPr lvl="1" eaLnBrk="1" hangingPunct="1"/>
            <a:r>
              <a:rPr lang="en-US" dirty="0" smtClean="0"/>
              <a:t>Marker of mitochondrial oxidative capacity</a:t>
            </a:r>
          </a:p>
          <a:p>
            <a:pPr lvl="1" eaLnBrk="1" hangingPunct="1"/>
            <a:r>
              <a:rPr lang="en-US" dirty="0" smtClean="0"/>
              <a:t>Found in Citric acid </a:t>
            </a:r>
            <a:r>
              <a:rPr lang="en-US" dirty="0"/>
              <a:t>(</a:t>
            </a:r>
            <a:r>
              <a:rPr lang="en-US" dirty="0" smtClean="0"/>
              <a:t>Krebs cycle) – aerobic metabolism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Light to moderate exercise training</a:t>
            </a:r>
          </a:p>
          <a:p>
            <a:pPr lvl="1" eaLnBrk="1" hangingPunct="1"/>
            <a:r>
              <a:rPr lang="en-US" dirty="0" smtClean="0"/>
              <a:t>Increased CS in high oxidative fibers </a:t>
            </a:r>
          </a:p>
          <a:p>
            <a:pPr lvl="2" eaLnBrk="1" hangingPunct="1"/>
            <a:r>
              <a:rPr lang="en-US" dirty="0" smtClean="0"/>
              <a:t>Type I (slow) and </a:t>
            </a:r>
            <a:r>
              <a:rPr lang="en-US" dirty="0" err="1" smtClean="0"/>
              <a:t>IIa</a:t>
            </a:r>
            <a:r>
              <a:rPr lang="en-US" dirty="0" smtClean="0"/>
              <a:t> (intermediate fast/ fast twitch oxidative ) </a:t>
            </a:r>
          </a:p>
          <a:p>
            <a:pPr lvl="2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Strenuous exercise training</a:t>
            </a:r>
          </a:p>
          <a:p>
            <a:pPr lvl="1" eaLnBrk="1" hangingPunct="1"/>
            <a:r>
              <a:rPr lang="en-US" dirty="0" smtClean="0"/>
              <a:t>Increased CS in low oxidative fibers </a:t>
            </a:r>
          </a:p>
          <a:p>
            <a:pPr lvl="1" eaLnBrk="1" hangingPunct="1"/>
            <a:r>
              <a:rPr lang="en-US" dirty="0" smtClean="0"/>
              <a:t>Type </a:t>
            </a:r>
            <a:r>
              <a:rPr lang="en-US" dirty="0" err="1" smtClean="0"/>
              <a:t>IIx</a:t>
            </a:r>
            <a:r>
              <a:rPr lang="en-US" dirty="0" smtClean="0"/>
              <a:t> (fast glycolytic)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*Biochemical Adaptations and the Oxygen Deficit</a:t>
            </a:r>
          </a:p>
        </p:txBody>
      </p:sp>
      <p:sp>
        <p:nvSpPr>
          <p:cNvPr id="33796" name="Rectangle 8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ADP stimulates mitochondrial ATP production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Increased mitochondrial number after training</a:t>
            </a:r>
          </a:p>
          <a:p>
            <a:pPr lvl="1" eaLnBrk="1" hangingPunct="1"/>
            <a:r>
              <a:rPr lang="en-US" dirty="0" smtClean="0"/>
              <a:t>Lower ADP needed to increase ATP production and VO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lvl="1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*Biochemical Adaptations and the Oxygen Deficit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Oxygen deficit is lower after training: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Same VO</a:t>
            </a:r>
            <a:r>
              <a:rPr lang="en-US" baseline="-25000" dirty="0" smtClean="0"/>
              <a:t>2</a:t>
            </a:r>
            <a:r>
              <a:rPr lang="en-US" dirty="0" smtClean="0"/>
              <a:t> but lower ADP needed</a:t>
            </a:r>
          </a:p>
          <a:p>
            <a:pPr lvl="1"/>
            <a:r>
              <a:rPr lang="en-US" dirty="0" smtClean="0"/>
              <a:t>Energy requirement can be met by oxidative ATP production at the onset of exercise</a:t>
            </a:r>
            <a:br>
              <a:rPr lang="en-US" dirty="0" smtClean="0"/>
            </a:br>
            <a:endParaRPr lang="en-US" dirty="0" smtClean="0"/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Faster rise in VO</a:t>
            </a:r>
            <a:r>
              <a:rPr lang="en-US" baseline="-25000" dirty="0" smtClean="0"/>
              <a:t>2</a:t>
            </a:r>
            <a:r>
              <a:rPr lang="en-US" dirty="0" smtClean="0"/>
              <a:t> curve &amp; steady-state reached earlier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= less lactic acid formed &amp; less PC depletion</a:t>
            </a:r>
            <a:br>
              <a:rPr lang="en-US" dirty="0" smtClean="0"/>
            </a:br>
            <a:endParaRPr lang="en-US" dirty="0" smtClean="0"/>
          </a:p>
          <a:p>
            <a:r>
              <a:rPr lang="en-GB" dirty="0" smtClean="0"/>
              <a:t>Therefore:  rapid </a:t>
            </a:r>
            <a:r>
              <a:rPr lang="en-US" dirty="0">
                <a:sym typeface="Symbol" pitchFamily="18" charset="2"/>
              </a:rPr>
              <a:t> </a:t>
            </a:r>
            <a:r>
              <a:rPr lang="en-GB" dirty="0" smtClean="0"/>
              <a:t>in </a:t>
            </a:r>
            <a:r>
              <a:rPr lang="en-GB" dirty="0"/>
              <a:t>O</a:t>
            </a:r>
            <a:r>
              <a:rPr lang="en-GB" baseline="-25000" dirty="0"/>
              <a:t>2</a:t>
            </a:r>
            <a:r>
              <a:rPr lang="en-GB" dirty="0"/>
              <a:t> uptake at the onset of exercise </a:t>
            </a:r>
            <a:r>
              <a:rPr lang="en-GB" dirty="0" smtClean="0"/>
              <a:t>from </a:t>
            </a:r>
            <a:r>
              <a:rPr lang="en-US" dirty="0">
                <a:sym typeface="Symbol" pitchFamily="18" charset="2"/>
              </a:rPr>
              <a:t> </a:t>
            </a:r>
            <a:r>
              <a:rPr lang="en-GB" dirty="0" smtClean="0"/>
              <a:t>aerobic </a:t>
            </a:r>
            <a:r>
              <a:rPr lang="en-GB" dirty="0"/>
              <a:t>enzymes in the mitochondria which have </a:t>
            </a:r>
            <a:r>
              <a:rPr lang="en-US" dirty="0">
                <a:sym typeface="Symbol" pitchFamily="18" charset="2"/>
              </a:rPr>
              <a:t> </a:t>
            </a:r>
            <a:r>
              <a:rPr lang="en-GB" dirty="0" smtClean="0"/>
              <a:t>in </a:t>
            </a:r>
            <a:r>
              <a:rPr lang="en-GB" dirty="0"/>
              <a:t>number.</a:t>
            </a:r>
            <a:endParaRPr lang="en-US" dirty="0"/>
          </a:p>
          <a:p>
            <a:endParaRPr lang="en-US" dirty="0" smtClean="0"/>
          </a:p>
          <a:p>
            <a:endParaRPr lang="en-Z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*Mitochondrial Number and ADP Concentration Needed to Increase VO</a:t>
            </a:r>
            <a:r>
              <a:rPr lang="en-US" baseline="-25000" dirty="0" smtClean="0"/>
              <a:t>2</a:t>
            </a:r>
            <a:endParaRPr lang="en-US" dirty="0" smtClean="0"/>
          </a:p>
        </p:txBody>
      </p:sp>
      <p:sp>
        <p:nvSpPr>
          <p:cNvPr id="34821" name="Rectangle 11"/>
          <p:cNvSpPr>
            <a:spLocks noChangeArrowheads="1"/>
          </p:cNvSpPr>
          <p:nvPr/>
        </p:nvSpPr>
        <p:spPr bwMode="auto">
          <a:xfrm>
            <a:off x="9894888" y="5670550"/>
            <a:ext cx="1841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ZA" noProof="1"/>
          </a:p>
        </p:txBody>
      </p:sp>
      <p:pic>
        <p:nvPicPr>
          <p:cNvPr id="34822" name="Picture 14" descr="FI5B97~1"/>
          <p:cNvPicPr>
            <a:picLocks noChangeAspect="1" noChangeArrowheads="1"/>
          </p:cNvPicPr>
          <p:nvPr/>
        </p:nvPicPr>
        <p:blipFill>
          <a:blip r:embed="rId2"/>
          <a:srcRect b="2859"/>
          <a:stretch>
            <a:fillRect/>
          </a:stretch>
        </p:blipFill>
        <p:spPr bwMode="auto">
          <a:xfrm>
            <a:off x="2500298" y="1428736"/>
            <a:ext cx="4144962" cy="5230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*Endurance Training Reduces the 		O</a:t>
            </a:r>
            <a:r>
              <a:rPr lang="en-US" baseline="-25000" dirty="0" smtClean="0"/>
              <a:t>2</a:t>
            </a:r>
            <a:r>
              <a:rPr lang="en-US" dirty="0" smtClean="0"/>
              <a:t> Deficit </a:t>
            </a:r>
          </a:p>
        </p:txBody>
      </p:sp>
      <p:pic>
        <p:nvPicPr>
          <p:cNvPr id="35845" name="Picture 8" descr="FI5B93~1"/>
          <p:cNvPicPr>
            <a:picLocks noChangeAspect="1" noChangeArrowheads="1"/>
          </p:cNvPicPr>
          <p:nvPr/>
        </p:nvPicPr>
        <p:blipFill>
          <a:blip r:embed="rId2"/>
          <a:srcRect b="2967"/>
          <a:stretch>
            <a:fillRect/>
          </a:stretch>
        </p:blipFill>
        <p:spPr bwMode="auto">
          <a:xfrm>
            <a:off x="1643042" y="1571612"/>
            <a:ext cx="5499100" cy="4879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*Biochemical Adaptations and the Plasma Glucose Concentration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Increased utilization of fat = sparing of plasma glucose &amp; muscle glycogen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Transport of FFA into the muscle: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Increased blood capillary density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dirty="0" smtClean="0"/>
              <a:t>= Slower blood flow and greater FFA uptake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*Biochemical Adaptations and the Plasma Glucose Concentration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Transport of FFA from the cytoplasm to the mitochondria</a:t>
            </a:r>
            <a:br>
              <a:rPr lang="en-US" dirty="0" smtClean="0"/>
            </a:b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Increased mitochondrial number</a:t>
            </a:r>
          </a:p>
          <a:p>
            <a:pPr lvl="1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Mitochondrial oxidation of FFA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70C0"/>
                </a:solidFill>
              </a:rPr>
              <a:t>Increased enzymes of </a:t>
            </a:r>
            <a:r>
              <a:rPr lang="en-US" dirty="0" smtClean="0">
                <a:solidFill>
                  <a:srgbClr val="0070C0"/>
                </a:solidFill>
                <a:sym typeface="Symbol" pitchFamily="18" charset="2"/>
              </a:rPr>
              <a:t>-oxidation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olidFill>
                  <a:srgbClr val="0070C0"/>
                </a:solidFill>
              </a:rPr>
              <a:t>Increased rate of acetyl-</a:t>
            </a:r>
            <a:r>
              <a:rPr lang="en-US" dirty="0" err="1" smtClean="0">
                <a:solidFill>
                  <a:srgbClr val="0070C0"/>
                </a:solidFill>
              </a:rPr>
              <a:t>CoA</a:t>
            </a:r>
            <a:r>
              <a:rPr lang="en-US" dirty="0" smtClean="0">
                <a:solidFill>
                  <a:srgbClr val="0070C0"/>
                </a:solidFill>
              </a:rPr>
              <a:t> formation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olidFill>
                  <a:srgbClr val="0070C0"/>
                </a:solidFill>
              </a:rPr>
              <a:t>High citrate level inhibits PFK and glycolysis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 smtClean="0">
              <a:solidFill>
                <a:srgbClr val="0070C0"/>
              </a:solidFill>
            </a:endParaRPr>
          </a:p>
          <a:p>
            <a:r>
              <a:rPr lang="en-GB" dirty="0" smtClean="0"/>
              <a:t>Therefore: the </a:t>
            </a:r>
            <a:r>
              <a:rPr lang="en-US" dirty="0">
                <a:sym typeface="Symbol" pitchFamily="18" charset="2"/>
              </a:rPr>
              <a:t> </a:t>
            </a:r>
            <a:r>
              <a:rPr lang="en-GB" dirty="0" smtClean="0"/>
              <a:t>uptake </a:t>
            </a:r>
            <a:r>
              <a:rPr lang="en-GB" dirty="0"/>
              <a:t>of FFA from the </a:t>
            </a:r>
            <a:r>
              <a:rPr lang="en-GB" dirty="0" smtClean="0"/>
              <a:t>blood circulation </a:t>
            </a:r>
            <a:r>
              <a:rPr lang="en-GB" dirty="0" smtClean="0">
                <a:sym typeface="Wingdings" pitchFamily="2" charset="2"/>
              </a:rPr>
              <a:t>is from </a:t>
            </a:r>
            <a:r>
              <a:rPr lang="en-US" dirty="0">
                <a:sym typeface="Symbol" pitchFamily="18" charset="2"/>
              </a:rPr>
              <a:t> </a:t>
            </a:r>
            <a:r>
              <a:rPr lang="en-GB" dirty="0" smtClean="0"/>
              <a:t>capillary </a:t>
            </a:r>
            <a:r>
              <a:rPr lang="en-GB" dirty="0"/>
              <a:t>density and </a:t>
            </a:r>
            <a:r>
              <a:rPr lang="en-US" dirty="0">
                <a:sym typeface="Symbol" pitchFamily="18" charset="2"/>
              </a:rPr>
              <a:t> </a:t>
            </a:r>
            <a:r>
              <a:rPr lang="en-GB" dirty="0" smtClean="0"/>
              <a:t>enzymes </a:t>
            </a:r>
            <a:r>
              <a:rPr lang="en-GB" dirty="0"/>
              <a:t>for metabolism of FFA</a:t>
            </a:r>
            <a:r>
              <a:rPr lang="en-GB" dirty="0" smtClean="0"/>
              <a:t>.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2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*Biochemical Adaptations and Blood pH</a:t>
            </a:r>
          </a:p>
        </p:txBody>
      </p:sp>
      <p:sp>
        <p:nvSpPr>
          <p:cNvPr id="38915" name="Rectangle 2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Lactate production during exercise</a:t>
            </a:r>
          </a:p>
          <a:p>
            <a:pPr lvl="2" eaLnBrk="1" hangingPunct="1"/>
            <a:endParaRPr lang="en-US" dirty="0" smtClean="0"/>
          </a:p>
          <a:p>
            <a:pPr lvl="2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Increased mitochondrial number</a:t>
            </a:r>
          </a:p>
          <a:p>
            <a:pPr lvl="2" eaLnBrk="1" hangingPunct="1"/>
            <a:r>
              <a:rPr lang="en-US" dirty="0" smtClean="0"/>
              <a:t>Less carbohydrates used = less pyruvate formed</a:t>
            </a:r>
            <a:br>
              <a:rPr lang="en-US" dirty="0" smtClean="0"/>
            </a:br>
            <a:endParaRPr lang="en-US" dirty="0" smtClean="0"/>
          </a:p>
          <a:p>
            <a:pPr lvl="1" eaLnBrk="1" hangingPunct="1"/>
            <a:r>
              <a:rPr lang="en-US" dirty="0" smtClean="0"/>
              <a:t>Increased NADH shuttles</a:t>
            </a:r>
          </a:p>
          <a:p>
            <a:pPr marL="731520" lvl="2" indent="0" eaLnBrk="1" hangingPunct="1">
              <a:buNone/>
            </a:pPr>
            <a:r>
              <a:rPr lang="en-US" dirty="0" smtClean="0"/>
              <a:t>= Less NADH available for lactic acid formation</a:t>
            </a:r>
            <a:endParaRPr lang="en-US" dirty="0"/>
          </a:p>
          <a:p>
            <a:pPr marL="731520" lvl="2" indent="0" eaLnBrk="1" hangingPunct="1">
              <a:buNone/>
            </a:pPr>
            <a:endParaRPr lang="en-US" dirty="0" smtClean="0"/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Therefore:</a:t>
            </a:r>
            <a:br>
              <a:rPr lang="en-US" dirty="0" smtClean="0"/>
            </a:br>
            <a:r>
              <a:rPr lang="en-GB" dirty="0"/>
              <a:t>Increased capillary density helps </a:t>
            </a:r>
            <a:r>
              <a:rPr lang="en-GB" dirty="0" smtClean="0"/>
              <a:t>increase O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  <a:r>
              <a:rPr lang="en-GB" dirty="0"/>
              <a:t>availability </a:t>
            </a:r>
            <a:r>
              <a:rPr lang="en-GB" dirty="0" smtClean="0"/>
              <a:t>= reduces </a:t>
            </a:r>
            <a:r>
              <a:rPr lang="en-GB" dirty="0"/>
              <a:t>anaerobic metabolism.</a:t>
            </a:r>
            <a:endParaRPr lang="en-US" dirty="0"/>
          </a:p>
          <a:p>
            <a:pPr lvl="2">
              <a:buFont typeface="Wingdings" pitchFamily="2" charset="2"/>
              <a:buChar char="v"/>
            </a:pPr>
            <a:endParaRPr lang="en-US" dirty="0" smtClean="0"/>
          </a:p>
        </p:txBody>
      </p:sp>
      <p:sp>
        <p:nvSpPr>
          <p:cNvPr id="38916" name="Line 14"/>
          <p:cNvSpPr>
            <a:spLocks noChangeShapeType="1"/>
          </p:cNvSpPr>
          <p:nvPr/>
        </p:nvSpPr>
        <p:spPr bwMode="auto">
          <a:xfrm>
            <a:off x="4132263" y="3235325"/>
            <a:ext cx="1074737" cy="0"/>
          </a:xfrm>
          <a:prstGeom prst="line">
            <a:avLst/>
          </a:prstGeom>
          <a:noFill/>
          <a:ln w="19050" cap="sq">
            <a:noFill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ZA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094854" y="2036062"/>
            <a:ext cx="6074818" cy="585787"/>
            <a:chOff x="687" y="1585"/>
            <a:chExt cx="3095" cy="369"/>
          </a:xfrm>
        </p:grpSpPr>
        <p:sp>
          <p:nvSpPr>
            <p:cNvPr id="38921" name="Text Box 11"/>
            <p:cNvSpPr txBox="1">
              <a:spLocks noChangeArrowheads="1"/>
            </p:cNvSpPr>
            <p:nvPr/>
          </p:nvSpPr>
          <p:spPr bwMode="auto">
            <a:xfrm>
              <a:off x="687" y="1697"/>
              <a:ext cx="1427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CC0000"/>
                  </a:solidFill>
                </a:rPr>
                <a:t>pyruvate + NADH</a:t>
              </a:r>
            </a:p>
          </p:txBody>
        </p:sp>
        <p:sp>
          <p:nvSpPr>
            <p:cNvPr id="38922" name="Text Box 12"/>
            <p:cNvSpPr txBox="1">
              <a:spLocks noChangeArrowheads="1"/>
            </p:cNvSpPr>
            <p:nvPr/>
          </p:nvSpPr>
          <p:spPr bwMode="auto">
            <a:xfrm>
              <a:off x="2630" y="1704"/>
              <a:ext cx="1152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CC0000"/>
                  </a:solidFill>
                </a:rPr>
                <a:t>lactate + NAD</a:t>
              </a:r>
            </a:p>
          </p:txBody>
        </p:sp>
        <p:sp>
          <p:nvSpPr>
            <p:cNvPr id="38923" name="Text Box 13"/>
            <p:cNvSpPr txBox="1">
              <a:spLocks noChangeArrowheads="1"/>
            </p:cNvSpPr>
            <p:nvPr/>
          </p:nvSpPr>
          <p:spPr bwMode="auto">
            <a:xfrm>
              <a:off x="2102" y="1585"/>
              <a:ext cx="445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CC0000"/>
                  </a:solidFill>
                </a:rPr>
                <a:t>LDH</a:t>
              </a:r>
            </a:p>
          </p:txBody>
        </p:sp>
        <p:sp>
          <p:nvSpPr>
            <p:cNvPr id="38924" name="Line 22"/>
            <p:cNvSpPr>
              <a:spLocks noChangeShapeType="1"/>
            </p:cNvSpPr>
            <p:nvPr/>
          </p:nvSpPr>
          <p:spPr bwMode="auto">
            <a:xfrm>
              <a:off x="2112" y="1838"/>
              <a:ext cx="496" cy="0"/>
            </a:xfrm>
            <a:prstGeom prst="line">
              <a:avLst/>
            </a:prstGeom>
            <a:noFill/>
            <a:ln w="28575" cap="sq">
              <a:solidFill>
                <a:srgbClr val="CC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ZA"/>
            </a:p>
          </p:txBody>
        </p:sp>
      </p:grpSp>
      <p:sp>
        <p:nvSpPr>
          <p:cNvPr id="38919" name="Text Box 29"/>
          <p:cNvSpPr txBox="1">
            <a:spLocks noChangeArrowheads="1"/>
          </p:cNvSpPr>
          <p:nvPr/>
        </p:nvSpPr>
        <p:spPr bwMode="auto">
          <a:xfrm>
            <a:off x="1554163" y="4767263"/>
            <a:ext cx="1841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endParaRPr lang="en-ZA" sz="2000" b="1" noProof="1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Mitochondrial and Biochemical Adaptations and Blood pH</a:t>
            </a:r>
          </a:p>
        </p:txBody>
      </p:sp>
      <p:pic>
        <p:nvPicPr>
          <p:cNvPr id="39941" name="Picture 15" descr="FIF41E~1"/>
          <p:cNvPicPr>
            <a:picLocks noChangeAspect="1" noChangeArrowheads="1"/>
          </p:cNvPicPr>
          <p:nvPr/>
        </p:nvPicPr>
        <p:blipFill>
          <a:blip r:embed="rId2"/>
          <a:srcRect b="3557"/>
          <a:stretch>
            <a:fillRect/>
          </a:stretch>
        </p:blipFill>
        <p:spPr bwMode="auto">
          <a:xfrm>
            <a:off x="857224" y="1500174"/>
            <a:ext cx="7316787" cy="456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7467600" cy="1000108"/>
          </a:xfrm>
        </p:spPr>
        <p:txBody>
          <a:bodyPr/>
          <a:lstStyle/>
          <a:p>
            <a:pPr eaLnBrk="1" hangingPunct="1"/>
            <a:r>
              <a:rPr lang="en-US" dirty="0" smtClean="0"/>
              <a:t>Principles of Training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en-US" dirty="0" smtClean="0"/>
              <a:t>1. Overload</a:t>
            </a:r>
          </a:p>
          <a:p>
            <a:pPr lvl="1" eaLnBrk="1" hangingPunct="1"/>
            <a:r>
              <a:rPr lang="en-US" dirty="0" smtClean="0"/>
              <a:t>Training effect occurs when a system</a:t>
            </a:r>
          </a:p>
          <a:p>
            <a:pPr lvl="1" eaLnBrk="1" hangingPunct="1">
              <a:buNone/>
            </a:pPr>
            <a:r>
              <a:rPr lang="en-US" dirty="0" smtClean="0"/>
              <a:t> is exercised at a level beyond which it</a:t>
            </a:r>
          </a:p>
          <a:p>
            <a:pPr lvl="1" eaLnBrk="1" hangingPunct="1">
              <a:buNone/>
            </a:pPr>
            <a:r>
              <a:rPr lang="en-US" dirty="0" smtClean="0"/>
              <a:t> is normally accustomed</a:t>
            </a:r>
          </a:p>
          <a:p>
            <a:pPr lvl="1" eaLnBrk="1" hangingPunct="1"/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2. Specificity</a:t>
            </a:r>
          </a:p>
          <a:p>
            <a:pPr lvl="1" eaLnBrk="1" hangingPunct="1"/>
            <a:r>
              <a:rPr lang="en-US" dirty="0" smtClean="0"/>
              <a:t>Training effect is specific to:</a:t>
            </a:r>
          </a:p>
          <a:p>
            <a:pPr lvl="2" eaLnBrk="1" hangingPunct="1"/>
            <a:r>
              <a:rPr lang="en-US" dirty="0" smtClean="0"/>
              <a:t>Muscle fibers involved</a:t>
            </a:r>
          </a:p>
          <a:p>
            <a:pPr lvl="2" eaLnBrk="1" hangingPunct="1"/>
            <a:r>
              <a:rPr lang="en-US" dirty="0" smtClean="0"/>
              <a:t>Energy system involved (aerobic vs. anaerobic)</a:t>
            </a:r>
          </a:p>
          <a:p>
            <a:pPr lvl="2" eaLnBrk="1" hangingPunct="1"/>
            <a:r>
              <a:rPr lang="en-US" dirty="0" smtClean="0"/>
              <a:t>Velocity of contraction </a:t>
            </a:r>
          </a:p>
          <a:p>
            <a:pPr lvl="2" eaLnBrk="1" hangingPunct="1"/>
            <a:r>
              <a:rPr lang="en-US" dirty="0" smtClean="0"/>
              <a:t>Type of contraction (eccentric, concentric, isometric)</a:t>
            </a:r>
          </a:p>
          <a:p>
            <a:pPr lvl="2" eaLnBrk="1" hangingPunct="1"/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3. Reversibility</a:t>
            </a:r>
          </a:p>
          <a:p>
            <a:pPr lvl="1" eaLnBrk="1" hangingPunct="1"/>
            <a:r>
              <a:rPr lang="en-US" dirty="0" smtClean="0"/>
              <a:t>Gains are lost when overload is removed</a:t>
            </a:r>
          </a:p>
        </p:txBody>
      </p:sp>
      <p:pic>
        <p:nvPicPr>
          <p:cNvPr id="177156" name="Picture 4" descr="http://www.google.co.za/url?source=imgres&amp;ct=img&amp;q=http://my.moxymonitor.com/Portals/188620/images/using-plyometric-training-to-improve-running-economy.jpeg&amp;sa=X&amp;ei=fsdBUunYH-TR4QTTs4CwCA&amp;ved=0CAQQ8wc4ZQ&amp;usg=AFQjCNEjTJJ3BD_bTavR5t1sEFAEINaX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1468" y="642918"/>
            <a:ext cx="2903760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4132263" y="3235325"/>
            <a:ext cx="1074737" cy="0"/>
          </a:xfrm>
          <a:prstGeom prst="line">
            <a:avLst/>
          </a:prstGeom>
          <a:noFill/>
          <a:ln w="19050" cap="sq">
            <a:noFill/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ZA"/>
          </a:p>
        </p:txBody>
      </p:sp>
      <p:sp>
        <p:nvSpPr>
          <p:cNvPr id="40964" name="Text Box 10"/>
          <p:cNvSpPr txBox="1">
            <a:spLocks noChangeArrowheads="1"/>
          </p:cNvSpPr>
          <p:nvPr/>
        </p:nvSpPr>
        <p:spPr bwMode="auto">
          <a:xfrm>
            <a:off x="1554163" y="4767263"/>
            <a:ext cx="1841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endParaRPr lang="en-US" sz="2000" b="1">
              <a:solidFill>
                <a:srgbClr val="CC0000"/>
              </a:solidFill>
            </a:endParaRPr>
          </a:p>
        </p:txBody>
      </p:sp>
      <p:sp>
        <p:nvSpPr>
          <p:cNvPr id="40965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*Biochemical Adaptations and Lactate Removal</a:t>
            </a:r>
          </a:p>
        </p:txBody>
      </p:sp>
      <p:sp>
        <p:nvSpPr>
          <p:cNvPr id="40966" name="Rectangle 1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Lactate removal</a:t>
            </a:r>
            <a:br>
              <a:rPr lang="en-US" dirty="0" smtClean="0"/>
            </a:br>
            <a:endParaRPr lang="en-US" dirty="0" smtClean="0"/>
          </a:p>
          <a:p>
            <a:pPr lvl="1" eaLnBrk="1" hangingPunct="1"/>
            <a:r>
              <a:rPr lang="en-US" dirty="0" smtClean="0"/>
              <a:t>By nonworking muscle, liver, and kidneys</a:t>
            </a:r>
          </a:p>
          <a:p>
            <a:pPr lvl="1" eaLnBrk="1" hangingPunct="1"/>
            <a:r>
              <a:rPr lang="en-US" dirty="0" smtClean="0"/>
              <a:t>Gluconeogenesis in liver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Increased </a:t>
            </a:r>
            <a:r>
              <a:rPr lang="en-US" smtClean="0"/>
              <a:t>capillary density</a:t>
            </a:r>
            <a:br>
              <a:rPr lang="en-US" smtClean="0"/>
            </a:br>
            <a:endParaRPr lang="en-US" dirty="0" smtClean="0"/>
          </a:p>
          <a:p>
            <a:pPr lvl="1" eaLnBrk="1" hangingPunct="1"/>
            <a:r>
              <a:rPr lang="en-US" dirty="0" smtClean="0"/>
              <a:t>Muscle can extract same O2 with lower blood flow </a:t>
            </a:r>
          </a:p>
          <a:p>
            <a:pPr lvl="1" eaLnBrk="1" hangingPunct="1"/>
            <a:r>
              <a:rPr lang="en-US" dirty="0" smtClean="0"/>
              <a:t>More blood flow to liver and kidney</a:t>
            </a:r>
          </a:p>
          <a:p>
            <a:pPr lvl="2" eaLnBrk="1" hangingPunct="1"/>
            <a:r>
              <a:rPr lang="en-US" dirty="0" smtClean="0"/>
              <a:t>Increased lactate removal</a:t>
            </a:r>
          </a:p>
          <a:p>
            <a:pPr lvl="2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*Biochemical Adaptations and Lactate Removal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Increased enzymes in the increased number of mitochondria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  <a:p>
            <a:pPr marL="0" indent="0">
              <a:buNone/>
            </a:pPr>
            <a:r>
              <a:rPr lang="en-GB" dirty="0" smtClean="0"/>
              <a:t>= help </a:t>
            </a:r>
            <a:r>
              <a:rPr lang="en-GB" dirty="0"/>
              <a:t>with the metabolism of </a:t>
            </a:r>
            <a:r>
              <a:rPr lang="en-GB" dirty="0" smtClean="0"/>
              <a:t>lactate</a:t>
            </a:r>
          </a:p>
          <a:p>
            <a:pPr marL="0" indent="0">
              <a:buNone/>
            </a:pPr>
            <a:r>
              <a:rPr lang="en-GB" dirty="0" smtClean="0"/>
              <a:t>= lactate removal </a:t>
            </a:r>
            <a:r>
              <a:rPr lang="en-GB" dirty="0"/>
              <a:t>by </a:t>
            </a:r>
            <a:r>
              <a:rPr lang="en-GB" dirty="0" smtClean="0"/>
              <a:t>increased </a:t>
            </a:r>
            <a:r>
              <a:rPr lang="en-GB" dirty="0"/>
              <a:t>capillaries to organs </a:t>
            </a:r>
            <a:r>
              <a:rPr lang="en-GB" dirty="0" smtClean="0"/>
              <a:t>e.g. heart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which </a:t>
            </a:r>
            <a:r>
              <a:rPr lang="en-GB" dirty="0"/>
              <a:t>can metabolise </a:t>
            </a:r>
            <a:r>
              <a:rPr lang="en-GB" dirty="0" smtClean="0"/>
              <a:t>lactate more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163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7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Links Between Muscle and Systemic Physiology</a:t>
            </a:r>
          </a:p>
        </p:txBody>
      </p:sp>
      <p:sp>
        <p:nvSpPr>
          <p:cNvPr id="44036" name="Rectangle 8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Biochemical adaptations to training influence the physiological response to exercise</a:t>
            </a:r>
            <a:br>
              <a:rPr lang="en-US" dirty="0" smtClean="0"/>
            </a:br>
            <a:endParaRPr lang="en-US" dirty="0" smtClean="0"/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Sympathetic nervous system ( E/NE)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Cardiorespiratory system ( HR,  ventilation)</a:t>
            </a:r>
            <a:br>
              <a:rPr lang="en-US" dirty="0" smtClean="0">
                <a:sym typeface="Symbol" pitchFamily="18" charset="2"/>
              </a:rPr>
            </a:br>
            <a:endParaRPr lang="en-US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/>
              <a:t>Due to:</a:t>
            </a:r>
          </a:p>
          <a:p>
            <a:pPr lvl="1" eaLnBrk="1" hangingPunct="1"/>
            <a:r>
              <a:rPr lang="en-US" dirty="0" smtClean="0"/>
              <a:t>Reduction in “feedback” from muscle chemoreceptors</a:t>
            </a:r>
          </a:p>
          <a:p>
            <a:pPr lvl="1" eaLnBrk="1" hangingPunct="1"/>
            <a:r>
              <a:rPr lang="en-US" dirty="0" smtClean="0"/>
              <a:t>Reduced number of motor units recruited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Shown in one leg training studies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Lack of transfer of training effect to untrained leg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Peripheral and Central Control of Cardiorespiratory Responses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614881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Peripheral feedback from working muscles:</a:t>
            </a:r>
            <a:br>
              <a:rPr lang="en-US" dirty="0" smtClean="0"/>
            </a:br>
            <a:endParaRPr lang="en-US" dirty="0" smtClean="0"/>
          </a:p>
          <a:p>
            <a:pPr lvl="1" eaLnBrk="1" hangingPunct="1"/>
            <a:r>
              <a:rPr lang="en-US" dirty="0" smtClean="0"/>
              <a:t>= Group III and group IV nerve fibers</a:t>
            </a:r>
          </a:p>
          <a:p>
            <a:pPr lvl="2" eaLnBrk="1" hangingPunct="1"/>
            <a:r>
              <a:rPr lang="en-US" dirty="0" smtClean="0"/>
              <a:t>Responsive to tension, temperature, and chemical changes</a:t>
            </a:r>
          </a:p>
          <a:p>
            <a:pPr lvl="2" eaLnBrk="1" hangingPunct="1"/>
            <a:r>
              <a:rPr lang="en-US" dirty="0" smtClean="0"/>
              <a:t>Feed into cardiovascular control center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Central Command:</a:t>
            </a:r>
            <a:br>
              <a:rPr lang="en-US" dirty="0" smtClean="0"/>
            </a:br>
            <a:endParaRPr lang="en-US" dirty="0" smtClean="0"/>
          </a:p>
          <a:p>
            <a:pPr lvl="1" eaLnBrk="1" hangingPunct="1"/>
            <a:r>
              <a:rPr lang="en-US" dirty="0" smtClean="0"/>
              <a:t>Motor cortex, cerebellum, basal ganglia</a:t>
            </a:r>
          </a:p>
          <a:p>
            <a:pPr lvl="2" eaLnBrk="1" hangingPunct="1"/>
            <a:r>
              <a:rPr lang="en-US" dirty="0" smtClean="0"/>
              <a:t>Recruitment of muscle fibers</a:t>
            </a:r>
          </a:p>
          <a:p>
            <a:pPr lvl="2" eaLnBrk="1" hangingPunct="1"/>
            <a:r>
              <a:rPr lang="en-US" dirty="0" smtClean="0"/>
              <a:t>Stimulates </a:t>
            </a:r>
            <a:r>
              <a:rPr lang="en-US" dirty="0" err="1" smtClean="0"/>
              <a:t>cardiorespiratory</a:t>
            </a:r>
            <a:r>
              <a:rPr lang="en-US" dirty="0" smtClean="0"/>
              <a:t> control center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Central Control of Cardiorespiratory Responses </a:t>
            </a:r>
          </a:p>
        </p:txBody>
      </p:sp>
      <p:pic>
        <p:nvPicPr>
          <p:cNvPr id="48133" name="Picture 10" descr="FIFC2E~1"/>
          <p:cNvPicPr>
            <a:picLocks noChangeAspect="1" noChangeArrowheads="1"/>
          </p:cNvPicPr>
          <p:nvPr/>
        </p:nvPicPr>
        <p:blipFill rotWithShape="1">
          <a:blip r:embed="rId2"/>
          <a:srcRect b="3709"/>
          <a:stretch/>
        </p:blipFill>
        <p:spPr bwMode="auto">
          <a:xfrm>
            <a:off x="1670050" y="1547813"/>
            <a:ext cx="5803900" cy="4455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Physiological Effects of Strength Training</a:t>
            </a:r>
          </a:p>
        </p:txBody>
      </p:sp>
      <p:sp>
        <p:nvSpPr>
          <p:cNvPr id="49156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Strength training results in increased muscle size and strength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Neural factors:</a:t>
            </a:r>
          </a:p>
          <a:p>
            <a:pPr lvl="1" eaLnBrk="1" hangingPunct="1"/>
            <a:r>
              <a:rPr lang="en-US" dirty="0" smtClean="0"/>
              <a:t>Increased ability to activate motor units</a:t>
            </a:r>
          </a:p>
          <a:p>
            <a:pPr lvl="1" eaLnBrk="1" hangingPunct="1"/>
            <a:r>
              <a:rPr lang="en-US" dirty="0" smtClean="0"/>
              <a:t>Strength gains in first 8-20 weeks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Muscular enlargement</a:t>
            </a:r>
          </a:p>
          <a:p>
            <a:pPr lvl="1" eaLnBrk="1" hangingPunct="1"/>
            <a:r>
              <a:rPr lang="en-US" dirty="0" smtClean="0"/>
              <a:t>Mainly due enlargement of fibers </a:t>
            </a:r>
          </a:p>
          <a:p>
            <a:pPr lvl="2" eaLnBrk="1" hangingPunct="1"/>
            <a:r>
              <a:rPr lang="en-US" dirty="0" smtClean="0">
                <a:solidFill>
                  <a:schemeClr val="accent1"/>
                </a:solidFill>
              </a:rPr>
              <a:t>Hypertrophy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 eaLnBrk="1" hangingPunct="1"/>
            <a:r>
              <a:rPr lang="en-US" dirty="0" smtClean="0"/>
              <a:t>May be due to increased number of fibers 	</a:t>
            </a:r>
          </a:p>
          <a:p>
            <a:pPr lvl="2" eaLnBrk="1" hangingPunct="1"/>
            <a:r>
              <a:rPr lang="en-US" dirty="0" smtClean="0">
                <a:solidFill>
                  <a:schemeClr val="accent1"/>
                </a:solidFill>
              </a:rPr>
              <a:t>Hyperplasia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467600" cy="1143000"/>
          </a:xfrm>
        </p:spPr>
        <p:txBody>
          <a:bodyPr/>
          <a:lstStyle/>
          <a:p>
            <a:r>
              <a:rPr lang="en-US" dirty="0" smtClean="0"/>
              <a:t>Adaptations from strength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92500" lnSpcReduction="20000"/>
          </a:bodyPr>
          <a:lstStyle/>
          <a:p>
            <a:pPr marL="365760" lvl="1" indent="0">
              <a:buNone/>
            </a:pPr>
            <a:endParaRPr lang="en-US" sz="2400" dirty="0"/>
          </a:p>
          <a:p>
            <a:r>
              <a:rPr lang="en-GB" dirty="0">
                <a:solidFill>
                  <a:schemeClr val="accent1"/>
                </a:solidFill>
              </a:rPr>
              <a:t>Glycolytic </a:t>
            </a:r>
            <a:r>
              <a:rPr lang="en-GB" dirty="0" smtClean="0">
                <a:solidFill>
                  <a:schemeClr val="accent1"/>
                </a:solidFill>
              </a:rPr>
              <a:t>enzymes: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dirty="0" smtClean="0"/>
              <a:t>Enhanced </a:t>
            </a:r>
            <a:r>
              <a:rPr lang="en-US" dirty="0"/>
              <a:t>muscular storage of glycogen and increases in the levels of glycolytic </a:t>
            </a:r>
            <a:r>
              <a:rPr lang="en-US" dirty="0" smtClean="0"/>
              <a:t>enzymes – especially with high volume resistance training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GB" dirty="0">
                <a:solidFill>
                  <a:schemeClr val="accent1"/>
                </a:solidFill>
              </a:rPr>
              <a:t>Intramuscular fuel stores </a:t>
            </a:r>
            <a:r>
              <a:rPr lang="en-GB" dirty="0" smtClean="0">
                <a:solidFill>
                  <a:schemeClr val="accent1"/>
                </a:solidFill>
              </a:rPr>
              <a:t/>
            </a:r>
            <a:br>
              <a:rPr lang="en-GB" dirty="0" smtClean="0">
                <a:solidFill>
                  <a:schemeClr val="accent1"/>
                </a:solidFill>
              </a:rPr>
            </a:br>
            <a:r>
              <a:rPr lang="en-GB" dirty="0" err="1" smtClean="0"/>
              <a:t>eg</a:t>
            </a:r>
            <a:r>
              <a:rPr lang="en-GB" dirty="0"/>
              <a:t>. </a:t>
            </a:r>
            <a:r>
              <a:rPr lang="en-GB" dirty="0" smtClean="0"/>
              <a:t>Glycogen</a:t>
            </a:r>
            <a:br>
              <a:rPr lang="en-GB" dirty="0" smtClean="0"/>
            </a:br>
            <a:endParaRPr lang="en-US" dirty="0"/>
          </a:p>
          <a:p>
            <a:r>
              <a:rPr lang="en-GB" dirty="0">
                <a:solidFill>
                  <a:schemeClr val="accent1"/>
                </a:solidFill>
              </a:rPr>
              <a:t>Ligament and tendon </a:t>
            </a:r>
            <a:r>
              <a:rPr lang="en-GB" dirty="0" smtClean="0">
                <a:solidFill>
                  <a:schemeClr val="accent1"/>
                </a:solidFill>
              </a:rPr>
              <a:t>strength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Increase in collagen content (only with high loads) to increase cross sectional area of tendon/ ligament</a:t>
            </a:r>
            <a:br>
              <a:rPr lang="en-GB" dirty="0" smtClean="0"/>
            </a:br>
            <a:endParaRPr lang="en-US" dirty="0"/>
          </a:p>
          <a:p>
            <a:r>
              <a:rPr lang="en-GB" dirty="0">
                <a:solidFill>
                  <a:schemeClr val="accent1"/>
                </a:solidFill>
              </a:rPr>
              <a:t>Increased bone mineral content</a:t>
            </a:r>
            <a:r>
              <a:rPr lang="en-GB" dirty="0" smtClean="0">
                <a:solidFill>
                  <a:schemeClr val="accent1"/>
                </a:solidFill>
              </a:rPr>
              <a:t>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Increase mechanical stress on bone = increase bone formation/ density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9202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Hormones (testosterone, HGH)</a:t>
            </a:r>
            <a:br>
              <a:rPr lang="en-GB" sz="2800" dirty="0" smtClean="0"/>
            </a:br>
            <a:endParaRPr lang="en-US" sz="2800" dirty="0"/>
          </a:p>
          <a:p>
            <a:r>
              <a:rPr lang="en-GB" sz="2800" dirty="0" smtClean="0"/>
              <a:t>Nutrition (Protein, Carbs)</a:t>
            </a:r>
            <a:br>
              <a:rPr lang="en-GB" sz="2800" dirty="0" smtClean="0"/>
            </a:br>
            <a:endParaRPr lang="en-US" sz="2800" dirty="0"/>
          </a:p>
          <a:p>
            <a:r>
              <a:rPr lang="en-GB" sz="2800" dirty="0"/>
              <a:t>Muscle size (smaller muscles have fewer muscle </a:t>
            </a:r>
            <a:r>
              <a:rPr lang="en-GB" sz="2800" dirty="0" err="1"/>
              <a:t>fibers</a:t>
            </a:r>
            <a:r>
              <a:rPr lang="en-GB" sz="2800" dirty="0" smtClean="0"/>
              <a:t>)</a:t>
            </a:r>
            <a:br>
              <a:rPr lang="en-GB" sz="2800" dirty="0" smtClean="0"/>
            </a:br>
            <a:endParaRPr lang="en-US" sz="2800" dirty="0"/>
          </a:p>
          <a:p>
            <a:r>
              <a:rPr lang="en-GB" sz="2800" dirty="0"/>
              <a:t>Type and intensity of </a:t>
            </a:r>
            <a:r>
              <a:rPr lang="en-GB" sz="2800" dirty="0" smtClean="0"/>
              <a:t>training</a:t>
            </a:r>
            <a:br>
              <a:rPr lang="en-GB" sz="2800" dirty="0" smtClean="0"/>
            </a:br>
            <a:endParaRPr lang="en-US" sz="2800" dirty="0"/>
          </a:p>
          <a:p>
            <a:r>
              <a:rPr lang="en-GB" sz="2800" dirty="0" smtClean="0"/>
              <a:t>Specificity</a:t>
            </a:r>
            <a:br>
              <a:rPr lang="en-GB" sz="2800" dirty="0" smtClean="0"/>
            </a:br>
            <a:endParaRPr lang="en-US" sz="2800" dirty="0"/>
          </a:p>
          <a:p>
            <a:r>
              <a:rPr lang="en-GB" sz="2800" dirty="0"/>
              <a:t>Lack of </a:t>
            </a:r>
            <a:r>
              <a:rPr lang="en-GB" sz="2800" dirty="0" smtClean="0"/>
              <a:t>rest</a:t>
            </a:r>
            <a:br>
              <a:rPr lang="en-GB" sz="2800" dirty="0" smtClean="0"/>
            </a:br>
            <a:endParaRPr lang="en-GB" sz="28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GB" sz="2800" dirty="0"/>
              <a:t>Genetics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467600" cy="1143000"/>
          </a:xfrm>
        </p:spPr>
        <p:txBody>
          <a:bodyPr/>
          <a:lstStyle/>
          <a:p>
            <a:r>
              <a:rPr lang="en-US" dirty="0" smtClean="0"/>
              <a:t>Limitations to strength adaptations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151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Neural and Muscular Adaptations </a:t>
            </a:r>
            <a:br>
              <a:rPr lang="en-US" smtClean="0"/>
            </a:br>
            <a:r>
              <a:rPr lang="en-US" smtClean="0"/>
              <a:t>to Resistance Training </a:t>
            </a:r>
          </a:p>
        </p:txBody>
      </p:sp>
      <p:pic>
        <p:nvPicPr>
          <p:cNvPr id="50179" name="Picture 9" descr="FIF03E~1"/>
          <p:cNvPicPr>
            <a:picLocks noChangeAspect="1" noChangeArrowheads="1"/>
          </p:cNvPicPr>
          <p:nvPr/>
        </p:nvPicPr>
        <p:blipFill rotWithShape="1">
          <a:blip r:embed="rId2"/>
          <a:srcRect b="4775"/>
          <a:stretch/>
        </p:blipFill>
        <p:spPr bwMode="auto">
          <a:xfrm>
            <a:off x="971600" y="1484784"/>
            <a:ext cx="6726238" cy="491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Training to Improve Muscular Strength </a:t>
            </a:r>
          </a:p>
        </p:txBody>
      </p:sp>
      <p:sp>
        <p:nvSpPr>
          <p:cNvPr id="51204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88975" y="1524000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Traditional training programs</a:t>
            </a:r>
          </a:p>
          <a:p>
            <a:pPr lvl="1" eaLnBrk="1" hangingPunct="1"/>
            <a:r>
              <a:rPr lang="en-US" dirty="0" smtClean="0"/>
              <a:t>Variations in intensity, sets, and repetitions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Periodization</a:t>
            </a:r>
          </a:p>
          <a:p>
            <a:pPr lvl="1" eaLnBrk="1" hangingPunct="1"/>
            <a:r>
              <a:rPr lang="en-US" dirty="0" smtClean="0"/>
              <a:t>Volume and intensity of training varied over time</a:t>
            </a:r>
          </a:p>
          <a:p>
            <a:pPr lvl="1" eaLnBrk="1" hangingPunct="1"/>
            <a:r>
              <a:rPr lang="en-US" dirty="0" smtClean="0"/>
              <a:t>More effective than non-</a:t>
            </a:r>
            <a:r>
              <a:rPr lang="en-US" dirty="0" err="1" smtClean="0"/>
              <a:t>periodized</a:t>
            </a:r>
            <a:r>
              <a:rPr lang="en-US" dirty="0" smtClean="0"/>
              <a:t> training for improving strength and endurance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/>
              <a:t>S</a:t>
            </a:r>
            <a:r>
              <a:rPr lang="en-US" dirty="0" smtClean="0"/>
              <a:t>trength and endurance training at same time</a:t>
            </a:r>
          </a:p>
          <a:p>
            <a:pPr lvl="1" eaLnBrk="1" hangingPunct="1"/>
            <a:r>
              <a:rPr lang="en-US" dirty="0" smtClean="0"/>
              <a:t>Adaptations may or may not interfere with each other</a:t>
            </a:r>
          </a:p>
          <a:p>
            <a:pPr lvl="2" eaLnBrk="1" hangingPunct="1"/>
            <a:r>
              <a:rPr lang="en-US" dirty="0" smtClean="0"/>
              <a:t>Depends on intensity, volume, and  frequency of training 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Endurance Training and VO</a:t>
            </a:r>
            <a:r>
              <a:rPr lang="en-US" baseline="-25000" dirty="0" smtClean="0"/>
              <a:t>2max</a:t>
            </a:r>
            <a:endParaRPr lang="en-US" dirty="0" smtClean="0"/>
          </a:p>
        </p:txBody>
      </p:sp>
      <p:sp>
        <p:nvSpPr>
          <p:cNvPr id="16388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Training to increase VO</a:t>
            </a:r>
            <a:r>
              <a:rPr lang="en-US" b="1" baseline="-25000" dirty="0" smtClean="0"/>
              <a:t>2max</a:t>
            </a:r>
          </a:p>
          <a:p>
            <a:pPr lvl="1" eaLnBrk="1" hangingPunct="1"/>
            <a:r>
              <a:rPr lang="en-US" dirty="0" smtClean="0"/>
              <a:t>Large muscle groups, dynamic activity</a:t>
            </a:r>
          </a:p>
          <a:p>
            <a:pPr lvl="1" eaLnBrk="1" hangingPunct="1"/>
            <a:r>
              <a:rPr lang="en-US" dirty="0" smtClean="0"/>
              <a:t>20-60 min, 3-5 times/week, 50-85% VO</a:t>
            </a:r>
            <a:r>
              <a:rPr lang="en-US" baseline="-25000" dirty="0" smtClean="0"/>
              <a:t>2max</a:t>
            </a:r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r>
              <a:rPr lang="en-US" b="1" dirty="0" smtClean="0"/>
              <a:t>Expected increases in VO</a:t>
            </a:r>
            <a:r>
              <a:rPr lang="en-US" b="1" baseline="-25000" dirty="0" smtClean="0"/>
              <a:t>2max</a:t>
            </a:r>
          </a:p>
          <a:p>
            <a:pPr lvl="1" eaLnBrk="1" hangingPunct="1"/>
            <a:r>
              <a:rPr lang="en-US" dirty="0" smtClean="0"/>
              <a:t>Average = 15% </a:t>
            </a:r>
          </a:p>
          <a:p>
            <a:pPr lvl="1" eaLnBrk="1" hangingPunct="1"/>
            <a:r>
              <a:rPr lang="en-US" dirty="0" smtClean="0"/>
              <a:t>2-3% in those with high initial VO</a:t>
            </a:r>
            <a:r>
              <a:rPr lang="en-US" baseline="-25000" dirty="0" smtClean="0"/>
              <a:t>2max</a:t>
            </a:r>
            <a:endParaRPr lang="en-US" dirty="0" smtClean="0"/>
          </a:p>
          <a:p>
            <a:pPr lvl="1" eaLnBrk="1" hangingPunct="1"/>
            <a:r>
              <a:rPr lang="en-US" dirty="0" smtClean="0"/>
              <a:t>30–50% in those with low initial VO</a:t>
            </a:r>
            <a:r>
              <a:rPr lang="en-US" baseline="-25000" dirty="0" smtClean="0"/>
              <a:t>2max</a:t>
            </a:r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r>
              <a:rPr lang="en-US" b="1" dirty="0" smtClean="0"/>
              <a:t>Genetic predisposition </a:t>
            </a:r>
          </a:p>
          <a:p>
            <a:pPr lvl="1" eaLnBrk="1" hangingPunct="1"/>
            <a:r>
              <a:rPr lang="en-US" dirty="0" smtClean="0"/>
              <a:t>Accounts for 40%-66% VO</a:t>
            </a:r>
            <a:r>
              <a:rPr lang="en-US" baseline="-25000" dirty="0" smtClean="0"/>
              <a:t>2max</a:t>
            </a:r>
          </a:p>
          <a:p>
            <a:pPr lvl="1" eaLnBrk="1" hangingPunct="1"/>
            <a:r>
              <a:rPr lang="en-US" dirty="0" smtClean="0"/>
              <a:t>Prerequisite for high VO</a:t>
            </a:r>
            <a:r>
              <a:rPr lang="en-US" baseline="-25000" dirty="0" smtClean="0"/>
              <a:t>2max</a:t>
            </a:r>
            <a:r>
              <a:rPr lang="en-US" dirty="0" smtClean="0"/>
              <a:t> (60–80 ml.kg</a:t>
            </a:r>
            <a:r>
              <a:rPr lang="en-US" baseline="30000" dirty="0" smtClean="0"/>
              <a:t>-1</a:t>
            </a:r>
            <a:r>
              <a:rPr lang="en-US" dirty="0" smtClean="0"/>
              <a:t>min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</p:txBody>
      </p:sp>
      <p:pic>
        <p:nvPicPr>
          <p:cNvPr id="5" name="Picture 2" descr="http://www.google.co.za/url?source=imgres&amp;ct=img&amp;q=http://www.unchainedfitness.com/wordpress/wp-content/uploads/2012/06/Man-U.jpg&amp;sa=X&amp;ei=lsZBUtHXDNHVsgbWhIDAAw&amp;ved=0CAQQ8wc4Lg&amp;usg=AFQjCNHdseA-lcMrypjC5dAJlRJn5dfGQ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8184" y="3068960"/>
            <a:ext cx="2627784" cy="2172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7467600" cy="1143000"/>
          </a:xfrm>
        </p:spPr>
        <p:txBody>
          <a:bodyPr/>
          <a:lstStyle/>
          <a:p>
            <a:r>
              <a:rPr lang="en-US" dirty="0" smtClean="0"/>
              <a:t>Revision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075240" cy="556523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/>
              <a:t>1. Name the 3 principles of training and describe what each </a:t>
            </a:r>
            <a:r>
              <a:rPr lang="en-US" sz="2600" dirty="0" smtClean="0"/>
              <a:t>entails. (</a:t>
            </a:r>
            <a:r>
              <a:rPr lang="en-US" sz="2600" dirty="0" smtClean="0"/>
              <a:t>9) 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2. </a:t>
            </a:r>
            <a:r>
              <a:rPr lang="en-US" sz="2600" dirty="0" smtClean="0"/>
              <a:t>How is VO2max improved with training?			(4)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3. Discuss each training adaptation for VO2max. 		(15)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4. How will detraining affect VO2max?				(4)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5. What are the structural and biochemical adaptations to endurance training?							(5)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6. What are the effects of intensity and duration on mitochondrial adaptations?							(5)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7. Why is oxygen deficit lower after training?			(4)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8. How is the plasma glucose concentration affected by training?	(6)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9. </a:t>
            </a:r>
            <a:r>
              <a:rPr lang="en-US" sz="2600" dirty="0"/>
              <a:t>How is the </a:t>
            </a:r>
            <a:r>
              <a:rPr lang="en-US" sz="2600" dirty="0" smtClean="0"/>
              <a:t>blood pH affected </a:t>
            </a:r>
            <a:r>
              <a:rPr lang="en-US" sz="2600" dirty="0"/>
              <a:t>by training</a:t>
            </a:r>
            <a:r>
              <a:rPr lang="en-US" sz="2600" dirty="0" smtClean="0"/>
              <a:t>?			(5)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212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467600" cy="1143000"/>
          </a:xfrm>
        </p:spPr>
        <p:txBody>
          <a:bodyPr/>
          <a:lstStyle/>
          <a:p>
            <a:r>
              <a:rPr lang="en-US" dirty="0" smtClean="0"/>
              <a:t>Revision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003232" cy="549322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10. What are the physiological effects of strength training?	(8)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11. What are the adaptations to strength training?		(8)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12. What are the limitations to strength training? 		(8)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13. What are the capillary and mitochondrial changes that occur with endurance training with regards to:</a:t>
            </a:r>
            <a:br>
              <a:rPr lang="en-US" dirty="0" smtClean="0"/>
            </a:br>
            <a:r>
              <a:rPr lang="en-US" dirty="0" smtClean="0"/>
              <a:t>Oxygen deficit</a:t>
            </a:r>
            <a:br>
              <a:rPr lang="en-US" dirty="0" smtClean="0"/>
            </a:br>
            <a:r>
              <a:rPr lang="en-US" dirty="0" smtClean="0"/>
              <a:t>Utilization of FFA</a:t>
            </a:r>
            <a:br>
              <a:rPr lang="en-US" dirty="0" smtClean="0"/>
            </a:br>
            <a:r>
              <a:rPr lang="en-US" dirty="0" smtClean="0"/>
              <a:t>Glucose Sparing</a:t>
            </a:r>
            <a:br>
              <a:rPr lang="en-US" dirty="0" smtClean="0"/>
            </a:br>
            <a:r>
              <a:rPr lang="en-US" dirty="0" smtClean="0"/>
              <a:t>Lactate and Hydrogen formation</a:t>
            </a:r>
            <a:br>
              <a:rPr lang="en-US" dirty="0" smtClean="0"/>
            </a:br>
            <a:r>
              <a:rPr lang="en-US" dirty="0" smtClean="0"/>
              <a:t>Blood pH</a:t>
            </a:r>
            <a:br>
              <a:rPr lang="en-US" dirty="0" smtClean="0"/>
            </a:br>
            <a:r>
              <a:rPr lang="en-US" dirty="0" smtClean="0"/>
              <a:t>Lactate Removal					(6 x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4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Range of VO</a:t>
            </a:r>
            <a:r>
              <a:rPr lang="en-US" sz="3600" baseline="-25000" dirty="0" smtClean="0"/>
              <a:t>2max</a:t>
            </a:r>
            <a:r>
              <a:rPr lang="en-US" sz="3600" dirty="0" smtClean="0"/>
              <a:t> Values in the Population</a:t>
            </a:r>
          </a:p>
        </p:txBody>
      </p:sp>
      <p:pic>
        <p:nvPicPr>
          <p:cNvPr id="17413" name="Picture 1029" descr="powers6e_tb13_1"/>
          <p:cNvPicPr>
            <a:picLocks noChangeAspect="1" noChangeArrowheads="1"/>
          </p:cNvPicPr>
          <p:nvPr/>
        </p:nvPicPr>
        <p:blipFill>
          <a:blip r:embed="rId2"/>
          <a:srcRect t="21269" b="17050"/>
          <a:stretch>
            <a:fillRect/>
          </a:stretch>
        </p:blipFill>
        <p:spPr bwMode="auto">
          <a:xfrm>
            <a:off x="1142976" y="1571612"/>
            <a:ext cx="7215238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>
          <a:xfrm>
            <a:off x="441067" y="-99392"/>
            <a:ext cx="7467600" cy="1000108"/>
          </a:xfrm>
        </p:spPr>
        <p:txBody>
          <a:bodyPr/>
          <a:lstStyle/>
          <a:p>
            <a:pPr eaLnBrk="1" hangingPunct="1"/>
            <a:r>
              <a:rPr lang="en-US" dirty="0" smtClean="0"/>
              <a:t>Calculation of VO</a:t>
            </a:r>
            <a:r>
              <a:rPr lang="en-US" baseline="-25000" dirty="0" smtClean="0"/>
              <a:t>2max</a:t>
            </a:r>
            <a:endParaRPr lang="en-US" dirty="0" smtClean="0"/>
          </a:p>
        </p:txBody>
      </p:sp>
      <p:sp>
        <p:nvSpPr>
          <p:cNvPr id="18435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57200" y="1124744"/>
            <a:ext cx="8229600" cy="5518966"/>
          </a:xfrm>
        </p:spPr>
        <p:txBody>
          <a:bodyPr>
            <a:normAutofit/>
          </a:bodyPr>
          <a:lstStyle/>
          <a:p>
            <a:r>
              <a:rPr lang="en-US" dirty="0" smtClean="0"/>
              <a:t>Product of maximal cardiac output and </a:t>
            </a:r>
            <a:r>
              <a:rPr lang="en-US" dirty="0" err="1" smtClean="0"/>
              <a:t>arteriovenous</a:t>
            </a:r>
            <a:r>
              <a:rPr lang="en-US" dirty="0" smtClean="0"/>
              <a:t> difference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ZA" dirty="0" smtClean="0"/>
              <a:t>difference in O2 content between </a:t>
            </a:r>
            <a:r>
              <a:rPr lang="en-ZA" dirty="0" smtClean="0">
                <a:solidFill>
                  <a:srgbClr val="FF0000"/>
                </a:solidFill>
              </a:rPr>
              <a:t>arterial blood </a:t>
            </a:r>
            <a:r>
              <a:rPr lang="en-ZA" dirty="0" smtClean="0"/>
              <a:t>&amp; </a:t>
            </a:r>
            <a:r>
              <a:rPr lang="en-ZA" dirty="0" smtClean="0">
                <a:solidFill>
                  <a:srgbClr val="0070C0"/>
                </a:solidFill>
              </a:rPr>
              <a:t>venous blood</a:t>
            </a:r>
            <a:r>
              <a:rPr lang="en-ZA" dirty="0" smtClean="0"/>
              <a:t>)</a:t>
            </a:r>
            <a:br>
              <a:rPr lang="en-ZA" dirty="0" smtClean="0"/>
            </a:br>
            <a:endParaRPr lang="en-US" dirty="0" smtClean="0"/>
          </a:p>
          <a:p>
            <a:pPr lvl="2" eaLnBrk="1" hangingPunct="1"/>
            <a:endParaRPr lang="en-US" dirty="0" smtClean="0"/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 smtClean="0"/>
              <a:t>D</a:t>
            </a:r>
            <a:r>
              <a:rPr lang="en-US" dirty="0" smtClean="0">
                <a:sym typeface="Symbol" pitchFamily="18" charset="2"/>
              </a:rPr>
              <a:t>ifferences in VO</a:t>
            </a:r>
            <a:r>
              <a:rPr lang="en-US" baseline="-25000" dirty="0" smtClean="0">
                <a:sym typeface="Symbol" pitchFamily="18" charset="2"/>
              </a:rPr>
              <a:t>2max</a:t>
            </a:r>
            <a:r>
              <a:rPr lang="en-US" dirty="0" smtClean="0">
                <a:sym typeface="Symbol" pitchFamily="18" charset="2"/>
              </a:rPr>
              <a:t> in different populations 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Due to differences in </a:t>
            </a:r>
            <a:r>
              <a:rPr lang="en-US" dirty="0" err="1" smtClean="0">
                <a:sym typeface="Symbol" pitchFamily="18" charset="2"/>
              </a:rPr>
              <a:t>SV</a:t>
            </a:r>
            <a:r>
              <a:rPr lang="en-US" baseline="-25000" dirty="0" err="1" smtClean="0">
                <a:sym typeface="Symbol" pitchFamily="18" charset="2"/>
              </a:rPr>
              <a:t>max</a:t>
            </a:r>
            <a:r>
              <a:rPr lang="en-US" baseline="-25000" dirty="0" smtClean="0">
                <a:sym typeface="Symbol" pitchFamily="18" charset="2"/>
              </a:rPr>
              <a:t> </a:t>
            </a:r>
          </a:p>
          <a:p>
            <a:pPr lvl="1" eaLnBrk="1" hangingPunct="1">
              <a:buNone/>
            </a:pPr>
            <a:r>
              <a:rPr lang="en-US" baseline="-25000" dirty="0" smtClean="0">
                <a:sym typeface="Symbol" pitchFamily="18" charset="2"/>
              </a:rPr>
              <a:t/>
            </a:r>
            <a:br>
              <a:rPr lang="en-US" baseline="-25000" dirty="0" smtClean="0">
                <a:sym typeface="Symbol" pitchFamily="18" charset="2"/>
              </a:rPr>
            </a:br>
            <a:endParaRPr lang="en-US" baseline="-25000" dirty="0" smtClean="0">
              <a:sym typeface="Symbol" pitchFamily="18" charset="2"/>
            </a:endParaRPr>
          </a:p>
          <a:p>
            <a:pPr eaLnBrk="1" hangingPunct="1"/>
            <a:r>
              <a:rPr lang="en-US" dirty="0" smtClean="0"/>
              <a:t>Improvements in VO</a:t>
            </a:r>
            <a:r>
              <a:rPr lang="en-US" baseline="-25000" dirty="0" smtClean="0"/>
              <a:t>2max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50% due to </a:t>
            </a:r>
            <a:r>
              <a:rPr lang="en-US" dirty="0" smtClean="0">
                <a:sym typeface="Symbol" pitchFamily="18" charset="2"/>
              </a:rPr>
              <a:t>SV 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50% due to a-vO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</a:t>
            </a:r>
          </a:p>
          <a:p>
            <a:pPr lvl="1" eaLnBrk="1" hangingPunct="1"/>
            <a:endParaRPr lang="en-US" dirty="0" smtClean="0">
              <a:sym typeface="Symbol" pitchFamily="18" charset="2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42976" y="2852936"/>
            <a:ext cx="382624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solidFill>
                  <a:srgbClr val="7030A0"/>
                </a:solidFill>
              </a:rPr>
              <a:t>VO</a:t>
            </a:r>
            <a:r>
              <a:rPr lang="en-US" sz="2000" b="1" baseline="-25000" dirty="0">
                <a:solidFill>
                  <a:srgbClr val="7030A0"/>
                </a:solidFill>
              </a:rPr>
              <a:t>2max</a:t>
            </a:r>
            <a:r>
              <a:rPr lang="en-US" sz="2000" b="1" dirty="0">
                <a:solidFill>
                  <a:srgbClr val="7030A0"/>
                </a:solidFill>
              </a:rPr>
              <a:t> = </a:t>
            </a:r>
            <a:r>
              <a:rPr lang="en-US" sz="2000" b="1" dirty="0" err="1">
                <a:solidFill>
                  <a:srgbClr val="7030A0"/>
                </a:solidFill>
              </a:rPr>
              <a:t>HR</a:t>
            </a:r>
            <a:r>
              <a:rPr lang="en-US" sz="2000" b="1" baseline="-25000" dirty="0" err="1">
                <a:solidFill>
                  <a:srgbClr val="7030A0"/>
                </a:solidFill>
              </a:rPr>
              <a:t>max</a:t>
            </a:r>
            <a:r>
              <a:rPr lang="en-US" sz="2000" b="1" dirty="0">
                <a:solidFill>
                  <a:srgbClr val="7030A0"/>
                </a:solidFill>
              </a:rPr>
              <a:t> x </a:t>
            </a:r>
            <a:r>
              <a:rPr lang="en-US" sz="2000" b="1" dirty="0" err="1">
                <a:solidFill>
                  <a:srgbClr val="7030A0"/>
                </a:solidFill>
              </a:rPr>
              <a:t>SV</a:t>
            </a:r>
            <a:r>
              <a:rPr lang="en-US" sz="2000" b="1" baseline="-25000" dirty="0" err="1">
                <a:solidFill>
                  <a:srgbClr val="7030A0"/>
                </a:solidFill>
              </a:rPr>
              <a:t>max</a:t>
            </a:r>
            <a:r>
              <a:rPr lang="en-US" sz="2000" b="1" dirty="0">
                <a:solidFill>
                  <a:srgbClr val="7030A0"/>
                </a:solidFill>
              </a:rPr>
              <a:t> x (a-vO</a:t>
            </a:r>
            <a:r>
              <a:rPr lang="en-US" sz="2000" b="1" baseline="-25000" dirty="0">
                <a:solidFill>
                  <a:srgbClr val="7030A0"/>
                </a:solidFill>
              </a:rPr>
              <a:t>2</a:t>
            </a:r>
            <a:r>
              <a:rPr lang="en-US" sz="2000" b="1" dirty="0">
                <a:solidFill>
                  <a:srgbClr val="7030A0"/>
                </a:solidFill>
              </a:rPr>
              <a:t>)</a:t>
            </a:r>
            <a:r>
              <a:rPr lang="en-US" sz="2000" b="1" baseline="-25000" dirty="0">
                <a:solidFill>
                  <a:srgbClr val="7030A0"/>
                </a:solidFill>
              </a:rPr>
              <a:t>max</a:t>
            </a:r>
            <a:endParaRPr lang="en-US" sz="2000" b="1" dirty="0">
              <a:solidFill>
                <a:srgbClr val="7030A0"/>
              </a:solidFill>
            </a:endParaRPr>
          </a:p>
        </p:txBody>
      </p:sp>
      <p:pic>
        <p:nvPicPr>
          <p:cNvPr id="174082" name="Picture 2" descr="http://www.google.co.za/url?source=imgres&amp;ct=img&amp;q=http://www.unchainedfitness.com/wordpress/wp-content/uploads/2011/08/CV.jpg&amp;sa=X&amp;ei=O8ZBUvDeH47Jsgb86IGYCQ&amp;ved=0CAQQ8wc4EA&amp;usg=AFQjCNFOnYN_QlE6ln8JRuAGOxGFMvw4Q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056" y="4293096"/>
            <a:ext cx="2805904" cy="2104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1028" descr="powers6e_tb13_2"/>
          <p:cNvPicPr>
            <a:picLocks noChangeAspect="1" noChangeArrowheads="1"/>
          </p:cNvPicPr>
          <p:nvPr/>
        </p:nvPicPr>
        <p:blipFill>
          <a:blip r:embed="rId2"/>
          <a:srcRect b="7003"/>
          <a:stretch>
            <a:fillRect/>
          </a:stretch>
        </p:blipFill>
        <p:spPr bwMode="auto">
          <a:xfrm>
            <a:off x="357158" y="214290"/>
            <a:ext cx="8535725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7"/>
          <p:cNvSpPr>
            <a:spLocks noGrp="1" noChangeArrowheads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Increased VO</a:t>
            </a:r>
            <a:r>
              <a:rPr lang="en-US" baseline="-25000" dirty="0" smtClean="0"/>
              <a:t>2max </a:t>
            </a:r>
            <a:r>
              <a:rPr lang="en-US" dirty="0" smtClean="0"/>
              <a:t>With Training</a:t>
            </a:r>
          </a:p>
        </p:txBody>
      </p:sp>
      <p:sp>
        <p:nvSpPr>
          <p:cNvPr id="20484" name="Rectangle 8"/>
          <p:cNvSpPr>
            <a:spLocks noGrp="1" noChangeArrowheads="1"/>
          </p:cNvSpPr>
          <p:nvPr>
            <p:ph sz="quarter" idx="1"/>
          </p:nvPr>
        </p:nvSpPr>
        <p:spPr>
          <a:xfrm>
            <a:off x="457200" y="1124744"/>
            <a:ext cx="8229600" cy="5447528"/>
          </a:xfrm>
        </p:spPr>
        <p:txBody>
          <a:bodyPr>
            <a:normAutofit fontScale="92500" lnSpcReduction="20000"/>
          </a:bodyPr>
          <a:lstStyle/>
          <a:p>
            <a:pPr marL="514350" indent="-514350" eaLnBrk="1" hangingPunct="1">
              <a:buAutoNum type="arabicPeriod"/>
            </a:pPr>
            <a:r>
              <a:rPr lang="en-US" b="1" u="sng" dirty="0" smtClean="0">
                <a:solidFill>
                  <a:srgbClr val="FF0000"/>
                </a:solidFill>
              </a:rPr>
              <a:t>Increased </a:t>
            </a:r>
            <a:r>
              <a:rPr lang="en-US" b="1" u="sng" dirty="0" err="1" smtClean="0">
                <a:solidFill>
                  <a:srgbClr val="FF0000"/>
                </a:solidFill>
              </a:rPr>
              <a:t>Sv</a:t>
            </a:r>
            <a:r>
              <a:rPr lang="en-US" b="1" u="sng" baseline="-25000" dirty="0" err="1" smtClean="0">
                <a:solidFill>
                  <a:srgbClr val="FF0000"/>
                </a:solidFill>
              </a:rPr>
              <a:t>max</a:t>
            </a:r>
            <a:endParaRPr lang="en-US" b="1" u="sng" baseline="-25000" dirty="0" smtClean="0">
              <a:solidFill>
                <a:srgbClr val="FF0000"/>
              </a:solidFill>
            </a:endParaRPr>
          </a:p>
          <a:p>
            <a:pPr marL="514350" indent="-514350" eaLnBrk="1" hangingPunct="1">
              <a:buNone/>
            </a:pPr>
            <a:endParaRPr lang="en-US" b="1" baseline="-25000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  <a:sym typeface="Symbol" pitchFamily="18" charset="2"/>
              </a:rPr>
              <a:t> Preload (EDV): </a:t>
            </a:r>
          </a:p>
          <a:p>
            <a:pPr lvl="1"/>
            <a:endParaRPr lang="en-US" b="1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1">
              <a:buNone/>
            </a:pPr>
            <a:r>
              <a:rPr lang="en-ZA" dirty="0" smtClean="0"/>
              <a:t>   End volumetric pressure that stretches the right or left ventricle of the heart to its greatest dimensions</a:t>
            </a:r>
            <a:br>
              <a:rPr lang="en-ZA" dirty="0" smtClean="0"/>
            </a:br>
            <a:endParaRPr lang="en-ZA" dirty="0" smtClean="0"/>
          </a:p>
          <a:p>
            <a:pPr lvl="1">
              <a:buNone/>
            </a:pPr>
            <a:r>
              <a:rPr lang="en-ZA" dirty="0" smtClean="0"/>
              <a:t>…therefore preload = initial stretching of the cardiac muscles before contraction.</a:t>
            </a:r>
            <a:br>
              <a:rPr lang="en-ZA" dirty="0" smtClean="0"/>
            </a:br>
            <a:endParaRPr lang="en-ZA" dirty="0" smtClean="0"/>
          </a:p>
          <a:p>
            <a:pPr lvl="1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*Preload </a:t>
            </a:r>
            <a:r>
              <a:rPr lang="en-US" sz="2400" dirty="0">
                <a:solidFill>
                  <a:srgbClr val="7030A0"/>
                </a:solidFill>
              </a:rPr>
              <a:t>= </a:t>
            </a:r>
            <a:r>
              <a:rPr lang="en-US" sz="2400" dirty="0" smtClean="0">
                <a:solidFill>
                  <a:srgbClr val="7030A0"/>
                </a:solidFill>
              </a:rPr>
              <a:t>Volume </a:t>
            </a:r>
            <a:r>
              <a:rPr lang="en-US" sz="2400" dirty="0" smtClean="0"/>
              <a:t>(If the volume is </a:t>
            </a:r>
            <a:r>
              <a:rPr lang="en-US" sz="2400" dirty="0"/>
              <a:t>low, the </a:t>
            </a:r>
            <a:r>
              <a:rPr lang="en-US" sz="2400" dirty="0" smtClean="0"/>
              <a:t>blood pumped out of the heart will </a:t>
            </a:r>
            <a:r>
              <a:rPr lang="en-US" sz="2400" dirty="0"/>
              <a:t>be a </a:t>
            </a:r>
            <a:r>
              <a:rPr lang="en-US" sz="2400" dirty="0" smtClean="0"/>
              <a:t>trickle. </a:t>
            </a:r>
            <a:r>
              <a:rPr lang="en-US" sz="2400" dirty="0"/>
              <a:t>If the volume is too </a:t>
            </a:r>
            <a:r>
              <a:rPr lang="en-US" sz="2400" dirty="0" smtClean="0"/>
              <a:t>high, it will back </a:t>
            </a:r>
            <a:r>
              <a:rPr lang="en-US" sz="2400" dirty="0"/>
              <a:t>up </a:t>
            </a:r>
            <a:r>
              <a:rPr lang="en-US" sz="2400" dirty="0" smtClean="0"/>
              <a:t>the cardiac system (right-sided </a:t>
            </a:r>
            <a:r>
              <a:rPr lang="en-US" sz="2400" dirty="0"/>
              <a:t>heart </a:t>
            </a:r>
            <a:r>
              <a:rPr lang="en-US" sz="2400" dirty="0" smtClean="0"/>
              <a:t>failure, edema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</a:p>
          <a:p>
            <a:pPr lvl="1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lvl="1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*Afterload </a:t>
            </a:r>
            <a:r>
              <a:rPr lang="en-US" sz="2400" dirty="0">
                <a:solidFill>
                  <a:srgbClr val="7030A0"/>
                </a:solidFill>
              </a:rPr>
              <a:t>= </a:t>
            </a:r>
            <a:r>
              <a:rPr lang="en-US" sz="2400" dirty="0" smtClean="0">
                <a:solidFill>
                  <a:srgbClr val="7030A0"/>
                </a:solidFill>
              </a:rPr>
              <a:t>Pressure/Resistance</a:t>
            </a:r>
            <a:r>
              <a:rPr lang="en-US" sz="2400" dirty="0" smtClean="0"/>
              <a:t> (Afterload = pressure </a:t>
            </a:r>
            <a:r>
              <a:rPr lang="en-US" sz="2400" dirty="0"/>
              <a:t>or resistance. If there is a </a:t>
            </a:r>
            <a:r>
              <a:rPr lang="en-US" sz="2400" dirty="0" smtClean="0"/>
              <a:t>narrowing </a:t>
            </a:r>
            <a:r>
              <a:rPr lang="en-US" sz="2400" dirty="0"/>
              <a:t>in </a:t>
            </a:r>
            <a:r>
              <a:rPr lang="en-US" sz="2400" dirty="0" smtClean="0"/>
              <a:t>the veins/arteries, </a:t>
            </a:r>
            <a:r>
              <a:rPr lang="en-US" sz="2400" dirty="0"/>
              <a:t>the volume will back up AND the </a:t>
            </a:r>
            <a:r>
              <a:rPr lang="en-US" sz="2400" dirty="0" smtClean="0"/>
              <a:t>cardiac output </a:t>
            </a:r>
            <a:r>
              <a:rPr lang="en-US" sz="2400" dirty="0"/>
              <a:t>will drop</a:t>
            </a:r>
            <a:r>
              <a:rPr lang="en-US" sz="2400" dirty="0" smtClean="0"/>
              <a:t>.)</a:t>
            </a:r>
            <a:r>
              <a:rPr lang="en-US" sz="2400" dirty="0"/>
              <a:t> </a:t>
            </a:r>
            <a:endParaRPr lang="en-ZA" dirty="0">
              <a:solidFill>
                <a:srgbClr val="7030A0"/>
              </a:solidFill>
            </a:endParaRPr>
          </a:p>
          <a:p>
            <a:pPr lvl="1">
              <a:buNone/>
            </a:pPr>
            <a:endParaRPr lang="en-ZA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7467600" cy="1143000"/>
          </a:xfrm>
        </p:spPr>
        <p:txBody>
          <a:bodyPr/>
          <a:lstStyle/>
          <a:p>
            <a:r>
              <a:rPr lang="en-US" dirty="0"/>
              <a:t>Increased VO</a:t>
            </a:r>
            <a:r>
              <a:rPr lang="en-US" baseline="-25000" dirty="0"/>
              <a:t>2max </a:t>
            </a:r>
            <a:r>
              <a:rPr lang="en-US" dirty="0"/>
              <a:t>With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805264"/>
          </a:xfrm>
        </p:spPr>
        <p:txBody>
          <a:bodyPr>
            <a:normAutofit fontScale="70000" lnSpcReduction="20000"/>
          </a:bodyPr>
          <a:lstStyle/>
          <a:p>
            <a:pPr marL="365760" lvl="1" indent="0">
              <a:buNone/>
            </a:pPr>
            <a:r>
              <a:rPr lang="en-US" sz="3400" b="1" u="sng" dirty="0" smtClean="0">
                <a:solidFill>
                  <a:srgbClr val="FF0000"/>
                </a:solidFill>
              </a:rPr>
              <a:t>1. Increased </a:t>
            </a:r>
            <a:r>
              <a:rPr lang="en-US" sz="3400" b="1" u="sng" dirty="0" err="1" smtClean="0">
                <a:solidFill>
                  <a:srgbClr val="FF0000"/>
                </a:solidFill>
              </a:rPr>
              <a:t>Sv</a:t>
            </a:r>
            <a:r>
              <a:rPr lang="en-US" sz="3400" b="1" u="sng" baseline="-25000" dirty="0" err="1" smtClean="0">
                <a:solidFill>
                  <a:srgbClr val="FF0000"/>
                </a:solidFill>
              </a:rPr>
              <a:t>max</a:t>
            </a:r>
            <a:r>
              <a:rPr lang="en-US" sz="3400" b="1" u="sng" baseline="-25000" dirty="0" smtClean="0">
                <a:solidFill>
                  <a:srgbClr val="FF0000"/>
                </a:solidFill>
              </a:rPr>
              <a:t> </a:t>
            </a:r>
            <a:r>
              <a:rPr lang="en-US" sz="3400" b="1" u="sng" dirty="0" smtClean="0">
                <a:solidFill>
                  <a:srgbClr val="FF0000"/>
                </a:solidFill>
              </a:rPr>
              <a:t>(</a:t>
            </a:r>
            <a:r>
              <a:rPr lang="en-US" sz="3400" b="1" u="sng" dirty="0" err="1" smtClean="0">
                <a:solidFill>
                  <a:srgbClr val="FF0000"/>
                </a:solidFill>
              </a:rPr>
              <a:t>cont</a:t>
            </a:r>
            <a:r>
              <a:rPr lang="en-US" sz="3400" b="1" u="sng" dirty="0" smtClean="0">
                <a:solidFill>
                  <a:srgbClr val="FF0000"/>
                </a:solidFill>
              </a:rPr>
              <a:t>…)</a:t>
            </a:r>
            <a:endParaRPr lang="en-US" sz="3400" b="1" u="sng" dirty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endParaRPr lang="en-US" sz="2600" b="1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1">
              <a:lnSpc>
                <a:spcPct val="160000"/>
              </a:lnSpc>
              <a:buFont typeface="Wingdings" pitchFamily="2" charset="2"/>
              <a:buChar char="v"/>
            </a:pPr>
            <a:r>
              <a:rPr lang="en-ZA" sz="3400" dirty="0" smtClean="0"/>
              <a:t>Preload </a:t>
            </a:r>
            <a:r>
              <a:rPr lang="en-ZA" sz="3400" dirty="0"/>
              <a:t>is increased by increasing the end-diastolic volume (this occurs with increased venous pressure</a:t>
            </a:r>
            <a:r>
              <a:rPr lang="en-ZA" sz="3400" dirty="0" smtClean="0"/>
              <a:t>)</a:t>
            </a:r>
            <a:br>
              <a:rPr lang="en-ZA" sz="3400" dirty="0" smtClean="0"/>
            </a:br>
            <a:endParaRPr lang="en-ZA" sz="3400" dirty="0" smtClean="0"/>
          </a:p>
          <a:p>
            <a:pPr lvl="1">
              <a:lnSpc>
                <a:spcPct val="160000"/>
              </a:lnSpc>
              <a:buFont typeface="Wingdings" pitchFamily="2" charset="2"/>
              <a:buChar char="v"/>
            </a:pPr>
            <a:r>
              <a:rPr lang="en-ZA" sz="3400" dirty="0"/>
              <a:t>A</a:t>
            </a:r>
            <a:r>
              <a:rPr lang="en-ZA" sz="3400" dirty="0" smtClean="0"/>
              <a:t>s ventricle </a:t>
            </a:r>
            <a:r>
              <a:rPr lang="en-ZA" sz="3400" dirty="0"/>
              <a:t>contracts </a:t>
            </a:r>
            <a:r>
              <a:rPr lang="en-ZA" sz="3400" dirty="0" smtClean="0"/>
              <a:t>= develop </a:t>
            </a:r>
            <a:r>
              <a:rPr lang="en-ZA" sz="3400" dirty="0"/>
              <a:t>greater pressure </a:t>
            </a:r>
            <a:r>
              <a:rPr lang="en-ZA" sz="3400" dirty="0" smtClean="0"/>
              <a:t>&amp; eject </a:t>
            </a:r>
            <a:r>
              <a:rPr lang="en-ZA" sz="3400" dirty="0"/>
              <a:t>blood more rapidly </a:t>
            </a:r>
            <a:r>
              <a:rPr lang="en-ZA" sz="3400" dirty="0" smtClean="0"/>
              <a:t/>
            </a:r>
            <a:br>
              <a:rPr lang="en-ZA" sz="3400" dirty="0" smtClean="0"/>
            </a:br>
            <a:r>
              <a:rPr lang="en-ZA" sz="3400" dirty="0" smtClean="0"/>
              <a:t>(because </a:t>
            </a:r>
            <a:r>
              <a:rPr lang="en-ZA" sz="3400" dirty="0"/>
              <a:t>the Frank </a:t>
            </a:r>
            <a:r>
              <a:rPr lang="en-ZA" sz="3400" dirty="0" smtClean="0"/>
              <a:t>Starling </a:t>
            </a:r>
            <a:r>
              <a:rPr lang="en-ZA" sz="3400" dirty="0"/>
              <a:t>Mechanism </a:t>
            </a:r>
            <a:r>
              <a:rPr lang="en-ZA" sz="3400" dirty="0" smtClean="0"/>
              <a:t>= activated </a:t>
            </a:r>
            <a:r>
              <a:rPr lang="en-ZA" sz="3400" dirty="0"/>
              <a:t>by the increased preload</a:t>
            </a:r>
            <a:r>
              <a:rPr lang="en-ZA" sz="3400" dirty="0" smtClean="0"/>
              <a:t>.)</a:t>
            </a:r>
            <a:r>
              <a:rPr lang="en-ZA" sz="2700" dirty="0"/>
              <a:t> </a:t>
            </a:r>
          </a:p>
          <a:p>
            <a:pPr marL="365760" lvl="1" indent="0">
              <a:buNone/>
            </a:pPr>
            <a:r>
              <a:rPr lang="en-US" sz="2600" b="1" dirty="0" smtClean="0">
                <a:solidFill>
                  <a:srgbClr val="FF0000"/>
                </a:solidFill>
                <a:sym typeface="Symbol" pitchFamily="18" charset="2"/>
              </a:rPr>
              <a:t/>
            </a:r>
            <a:br>
              <a:rPr lang="en-US" sz="2600" b="1" dirty="0" smtClean="0">
                <a:solidFill>
                  <a:srgbClr val="FF0000"/>
                </a:solidFill>
                <a:sym typeface="Symbol" pitchFamily="18" charset="2"/>
              </a:rPr>
            </a:br>
            <a:endParaRPr lang="en-US" sz="3400" b="1" dirty="0">
              <a:solidFill>
                <a:srgbClr val="FF0000"/>
              </a:solidFill>
              <a:sym typeface="Symbol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46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595</TotalTime>
  <Words>744</Words>
  <Application>Microsoft Office PowerPoint</Application>
  <PresentationFormat>On-screen Show (4:3)</PresentationFormat>
  <Paragraphs>283</Paragraphs>
  <Slides>41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Oriel</vt:lpstr>
      <vt:lpstr>  The Physiology of Training:  Effect on VO2 max, Performance, Homeostasis, and Strength</vt:lpstr>
      <vt:lpstr>Exercise: A Challenge to Homeostasis</vt:lpstr>
      <vt:lpstr>Principles of Training</vt:lpstr>
      <vt:lpstr>Endurance Training and VO2max</vt:lpstr>
      <vt:lpstr>Range of VO2max Values in the Population</vt:lpstr>
      <vt:lpstr>Calculation of VO2max</vt:lpstr>
      <vt:lpstr>PowerPoint Presentation</vt:lpstr>
      <vt:lpstr>Increased VO2max With Training</vt:lpstr>
      <vt:lpstr>Increased VO2max With Training</vt:lpstr>
      <vt:lpstr>PowerPoint Presentation</vt:lpstr>
      <vt:lpstr>Increased VO2max With Training</vt:lpstr>
      <vt:lpstr>Increased VO2max With Training</vt:lpstr>
      <vt:lpstr>Factors Increasing Stroke Volume</vt:lpstr>
      <vt:lpstr>Increased VO2max With Training</vt:lpstr>
      <vt:lpstr>Factors Causing Increased VO2max</vt:lpstr>
      <vt:lpstr>Detraining and VO2max</vt:lpstr>
      <vt:lpstr>Effects of Endurance Training on Performance</vt:lpstr>
      <vt:lpstr>Structural and Biochemical Adaptations to Endurance Training</vt:lpstr>
      <vt:lpstr>Structural and Biochemical Adaptations to Endurance Training</vt:lpstr>
      <vt:lpstr>Time Course of Training/Detraining Mitochondrial Changes</vt:lpstr>
      <vt:lpstr>Effect of Intensity and Duration on Mitochondrial Adaptations</vt:lpstr>
      <vt:lpstr>*Biochemical Adaptations and the Oxygen Deficit</vt:lpstr>
      <vt:lpstr>*Biochemical Adaptations and the Oxygen Deficit</vt:lpstr>
      <vt:lpstr>*Mitochondrial Number and ADP Concentration Needed to Increase VO2</vt:lpstr>
      <vt:lpstr>*Endurance Training Reduces the   O2 Deficit </vt:lpstr>
      <vt:lpstr>*Biochemical Adaptations and the Plasma Glucose Concentration</vt:lpstr>
      <vt:lpstr>*Biochemical Adaptations and the Plasma Glucose Concentration</vt:lpstr>
      <vt:lpstr>*Biochemical Adaptations and Blood pH</vt:lpstr>
      <vt:lpstr>Mitochondrial and Biochemical Adaptations and Blood pH</vt:lpstr>
      <vt:lpstr>*Biochemical Adaptations and Lactate Removal</vt:lpstr>
      <vt:lpstr>*Biochemical Adaptations and Lactate Removal</vt:lpstr>
      <vt:lpstr>Links Between Muscle and Systemic Physiology</vt:lpstr>
      <vt:lpstr>Peripheral and Central Control of Cardiorespiratory Responses</vt:lpstr>
      <vt:lpstr>Central Control of Cardiorespiratory Responses </vt:lpstr>
      <vt:lpstr>Physiological Effects of Strength Training</vt:lpstr>
      <vt:lpstr>Adaptations from strength training</vt:lpstr>
      <vt:lpstr>Limitations to strength adaptations</vt:lpstr>
      <vt:lpstr>Neural and Muscular Adaptations  to Resistance Training </vt:lpstr>
      <vt:lpstr>Training to Improve Muscular Strength </vt:lpstr>
      <vt:lpstr>Revision Questions</vt:lpstr>
      <vt:lpstr>Revision Questions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Physiology of Training:  Effect on VO2 max, Performance, Homeostasis, and Strength</dc:title>
  <dc:creator>Kelly</dc:creator>
  <cp:lastModifiedBy>Unizulu</cp:lastModifiedBy>
  <cp:revision>60</cp:revision>
  <dcterms:created xsi:type="dcterms:W3CDTF">2013-09-18T06:46:32Z</dcterms:created>
  <dcterms:modified xsi:type="dcterms:W3CDTF">2013-10-10T07:08:45Z</dcterms:modified>
</cp:coreProperties>
</file>